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Roboto"/>
      <p:regular r:id="rId31"/>
      <p:bold r:id="rId32"/>
      <p:italic r:id="rId33"/>
      <p:boldItalic r:id="rId34"/>
    </p:embeddedFont>
    <p:embeddedFont>
      <p:font typeface="Helvetica Neue"/>
      <p:regular r:id="rId35"/>
      <p:bold r:id="rId36"/>
      <p:italic r:id="rId37"/>
      <p:boldItalic r:id="rId38"/>
    </p:embeddedFont>
    <p:embeddedFont>
      <p:font typeface="Century Gothic"/>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43" roundtripDataSignature="AMtx7mjpy4AtVSNtd3JAJZJuMCtqAZ+L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enturyGothic-bold.fntdata"/><Relationship Id="rId20" Type="http://schemas.openxmlformats.org/officeDocument/2006/relationships/slide" Target="slides/slide14.xml"/><Relationship Id="rId42" Type="http://schemas.openxmlformats.org/officeDocument/2006/relationships/font" Target="fonts/CenturyGothic-boldItalic.fntdata"/><Relationship Id="rId41" Type="http://schemas.openxmlformats.org/officeDocument/2006/relationships/font" Target="fonts/CenturyGothic-italic.fntdata"/><Relationship Id="rId22" Type="http://schemas.openxmlformats.org/officeDocument/2006/relationships/slide" Target="slides/slide16.xml"/><Relationship Id="rId21" Type="http://schemas.openxmlformats.org/officeDocument/2006/relationships/slide" Target="slides/slide15.xml"/><Relationship Id="rId43" Type="http://customschemas.google.com/relationships/presentationmetadata" Target="meta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italic.fntdata"/><Relationship Id="rId10" Type="http://schemas.openxmlformats.org/officeDocument/2006/relationships/slide" Target="slides/slide4.xml"/><Relationship Id="rId32" Type="http://schemas.openxmlformats.org/officeDocument/2006/relationships/font" Target="fonts/Roboto-bold.fntdata"/><Relationship Id="rId13" Type="http://schemas.openxmlformats.org/officeDocument/2006/relationships/slide" Target="slides/slide7.xml"/><Relationship Id="rId35" Type="http://schemas.openxmlformats.org/officeDocument/2006/relationships/font" Target="fonts/HelveticaNeue-regular.fntdata"/><Relationship Id="rId12" Type="http://schemas.openxmlformats.org/officeDocument/2006/relationships/slide" Target="slides/slide6.xml"/><Relationship Id="rId34" Type="http://schemas.openxmlformats.org/officeDocument/2006/relationships/font" Target="fonts/Roboto-boldItalic.fntdata"/><Relationship Id="rId15" Type="http://schemas.openxmlformats.org/officeDocument/2006/relationships/slide" Target="slides/slide9.xml"/><Relationship Id="rId37" Type="http://schemas.openxmlformats.org/officeDocument/2006/relationships/font" Target="fonts/HelveticaNeue-italic.fntdata"/><Relationship Id="rId14" Type="http://schemas.openxmlformats.org/officeDocument/2006/relationships/slide" Target="slides/slide8.xml"/><Relationship Id="rId36" Type="http://schemas.openxmlformats.org/officeDocument/2006/relationships/font" Target="fonts/HelveticaNeue-bold.fntdata"/><Relationship Id="rId17" Type="http://schemas.openxmlformats.org/officeDocument/2006/relationships/slide" Target="slides/slide11.xml"/><Relationship Id="rId39" Type="http://schemas.openxmlformats.org/officeDocument/2006/relationships/font" Target="fonts/CenturyGothic-regular.fntdata"/><Relationship Id="rId16" Type="http://schemas.openxmlformats.org/officeDocument/2006/relationships/slide" Target="slides/slide10.xml"/><Relationship Id="rId38" Type="http://schemas.openxmlformats.org/officeDocument/2006/relationships/font" Target="fonts/HelveticaNeue-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b="1" lang="en" sz="1100">
                <a:latin typeface="Arial"/>
                <a:ea typeface="Arial"/>
                <a:cs typeface="Arial"/>
                <a:sym typeface="Arial"/>
              </a:rPr>
              <a:t>[REMOVE BEFORE PRESENTATION]</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 sz="1100">
                <a:latin typeface="Arial"/>
                <a:ea typeface="Arial"/>
                <a:cs typeface="Arial"/>
                <a:sym typeface="Arial"/>
              </a:rPr>
              <a:t>Check spelling of mentors</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 sz="1100">
                <a:latin typeface="Arial"/>
                <a:ea typeface="Arial"/>
                <a:cs typeface="Arial"/>
                <a:sym typeface="Arial"/>
              </a:rPr>
              <a:t>Check spelling of students</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 sz="1100">
                <a:latin typeface="Arial"/>
                <a:ea typeface="Arial"/>
                <a:cs typeface="Arial"/>
                <a:sym typeface="Arial"/>
              </a:rPr>
              <a:t>Correct URL (if website)</a:t>
            </a:r>
            <a:endParaRPr b="1"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b="1" lang="en" sz="1100">
                <a:latin typeface="Arial"/>
                <a:ea typeface="Arial"/>
                <a:cs typeface="Arial"/>
                <a:sym typeface="Arial"/>
              </a:rPr>
              <a:t>Check that spacing between title, names, mentors is consistent for each slide</a:t>
            </a:r>
            <a:endParaRPr sz="1100">
              <a:latin typeface="Arial"/>
              <a:ea typeface="Arial"/>
              <a:cs typeface="Arial"/>
              <a:sym typeface="Arial"/>
            </a:endParaRPr>
          </a:p>
        </p:txBody>
      </p:sp>
      <p:sp>
        <p:nvSpPr>
          <p:cNvPr id="272" name="Google Shape;27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7a82bc9e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7a82bc9e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7a82bc9ef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27a82bc9ef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7a82bc9ef7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7a82bc9ef7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7a82bc9ef7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1" name="Google Shape;321;g27a82bc9ef7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7a82bc9ef7_0_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27a82bc9ef7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7a35fc45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7a35fc45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7a44919bb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7a44919bb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7a44919bb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7a44919bb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7a44919bb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7a44919bb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7a44919bb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7a44919bb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8"/>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BF1D4"/>
        </a:solidFill>
      </p:bgPr>
    </p:bg>
    <p:spTree>
      <p:nvGrpSpPr>
        <p:cNvPr id="57" name="Shape 57"/>
        <p:cNvGrpSpPr/>
        <p:nvPr/>
      </p:nvGrpSpPr>
      <p:grpSpPr>
        <a:xfrm>
          <a:off x="0" y="0"/>
          <a:ext cx="0" cy="0"/>
          <a:chOff x="0" y="0"/>
          <a:chExt cx="0" cy="0"/>
        </a:xfrm>
      </p:grpSpPr>
      <p:pic>
        <p:nvPicPr>
          <p:cNvPr descr="C3-HD-BTM.png" id="58" name="Google Shape;58;p21"/>
          <p:cNvPicPr preferRelativeResize="0"/>
          <p:nvPr/>
        </p:nvPicPr>
        <p:blipFill rotWithShape="1">
          <a:blip r:embed="rId2">
            <a:alphaModFix/>
          </a:blip>
          <a:srcRect b="0" l="0" r="0" t="0"/>
          <a:stretch/>
        </p:blipFill>
        <p:spPr>
          <a:xfrm>
            <a:off x="0" y="4166980"/>
            <a:ext cx="9144000" cy="976520"/>
          </a:xfrm>
          <a:prstGeom prst="rect">
            <a:avLst/>
          </a:prstGeom>
          <a:noFill/>
          <a:ln>
            <a:noFill/>
          </a:ln>
        </p:spPr>
      </p:pic>
      <p:sp>
        <p:nvSpPr>
          <p:cNvPr id="59" name="Google Shape;59;p21"/>
          <p:cNvSpPr txBox="1"/>
          <p:nvPr>
            <p:ph type="ctrTitle"/>
          </p:nvPr>
        </p:nvSpPr>
        <p:spPr>
          <a:xfrm>
            <a:off x="1028700" y="1352554"/>
            <a:ext cx="7086600" cy="13689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entury Gothic"/>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21"/>
          <p:cNvSpPr txBox="1"/>
          <p:nvPr>
            <p:ph idx="1" type="subTitle"/>
          </p:nvPr>
        </p:nvSpPr>
        <p:spPr>
          <a:xfrm>
            <a:off x="1028700" y="2724151"/>
            <a:ext cx="7086600" cy="5145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500"/>
              <a:buNone/>
              <a:defRPr sz="15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1" name="Google Shape;61;p21"/>
          <p:cNvSpPr txBox="1"/>
          <p:nvPr>
            <p:ph idx="10" type="dt"/>
          </p:nvPr>
        </p:nvSpPr>
        <p:spPr>
          <a:xfrm>
            <a:off x="5932171" y="3235746"/>
            <a:ext cx="2183100" cy="2811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21"/>
          <p:cNvSpPr txBox="1"/>
          <p:nvPr>
            <p:ph idx="11" type="ftr"/>
          </p:nvPr>
        </p:nvSpPr>
        <p:spPr>
          <a:xfrm>
            <a:off x="1028700" y="3242884"/>
            <a:ext cx="48006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63" name="Google Shape;63;p21"/>
          <p:cNvPicPr preferRelativeResize="0"/>
          <p:nvPr/>
        </p:nvPicPr>
        <p:blipFill rotWithShape="1">
          <a:blip r:embed="rId3">
            <a:alphaModFix/>
          </a:blip>
          <a:srcRect b="0" l="0" r="0" t="0"/>
          <a:stretch/>
        </p:blipFill>
        <p:spPr>
          <a:xfrm flipH="1">
            <a:off x="-1" y="0"/>
            <a:ext cx="9144001" cy="119884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 name="Shape 64"/>
        <p:cNvGrpSpPr/>
        <p:nvPr/>
      </p:nvGrpSpPr>
      <p:grpSpPr>
        <a:xfrm>
          <a:off x="0" y="0"/>
          <a:ext cx="0" cy="0"/>
          <a:chOff x="0" y="0"/>
          <a:chExt cx="0" cy="0"/>
        </a:xfrm>
      </p:grpSpPr>
      <p:sp>
        <p:nvSpPr>
          <p:cNvPr id="65" name="Google Shape;65;p31"/>
          <p:cNvSpPr txBox="1"/>
          <p:nvPr>
            <p:ph type="title"/>
          </p:nvPr>
        </p:nvSpPr>
        <p:spPr>
          <a:xfrm>
            <a:off x="2171700" y="573280"/>
            <a:ext cx="6458100" cy="9699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31"/>
          <p:cNvSpPr txBox="1"/>
          <p:nvPr>
            <p:ph idx="1" type="body"/>
          </p:nvPr>
        </p:nvSpPr>
        <p:spPr>
          <a:xfrm>
            <a:off x="514350" y="1645920"/>
            <a:ext cx="8115300" cy="3018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7" name="Google Shape;67;p31"/>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31"/>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31"/>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70" name="Shape 70"/>
        <p:cNvGrpSpPr/>
        <p:nvPr/>
      </p:nvGrpSpPr>
      <p:grpSpPr>
        <a:xfrm>
          <a:off x="0" y="0"/>
          <a:ext cx="0" cy="0"/>
          <a:chOff x="0" y="0"/>
          <a:chExt cx="0" cy="0"/>
        </a:xfrm>
      </p:grpSpPr>
      <p:pic>
        <p:nvPicPr>
          <p:cNvPr descr="C3-HD-BTM.png" id="71" name="Google Shape;71;p32"/>
          <p:cNvPicPr preferRelativeResize="0"/>
          <p:nvPr/>
        </p:nvPicPr>
        <p:blipFill rotWithShape="1">
          <a:blip r:embed="rId2">
            <a:alphaModFix/>
          </a:blip>
          <a:srcRect b="0" l="0" r="0" t="0"/>
          <a:stretch/>
        </p:blipFill>
        <p:spPr>
          <a:xfrm>
            <a:off x="0" y="3281363"/>
            <a:ext cx="9144000" cy="1862138"/>
          </a:xfrm>
          <a:prstGeom prst="rect">
            <a:avLst/>
          </a:prstGeom>
          <a:noFill/>
          <a:ln>
            <a:noFill/>
          </a:ln>
        </p:spPr>
      </p:pic>
      <p:sp>
        <p:nvSpPr>
          <p:cNvPr id="72" name="Google Shape;72;p32"/>
          <p:cNvSpPr txBox="1"/>
          <p:nvPr>
            <p:ph type="title"/>
          </p:nvPr>
        </p:nvSpPr>
        <p:spPr>
          <a:xfrm>
            <a:off x="514350" y="565150"/>
            <a:ext cx="8115300" cy="2101500"/>
          </a:xfrm>
          <a:prstGeom prst="rect">
            <a:avLst/>
          </a:prstGeom>
          <a:noFill/>
          <a:ln>
            <a:noFill/>
          </a:ln>
        </p:spPr>
        <p:txBody>
          <a:bodyPr anchorCtr="0" anchor="b" bIns="34275" lIns="68575" spcFirstLastPara="1" rIns="68575" wrap="square" tIns="34275">
            <a:normAutofit/>
          </a:bodyPr>
          <a:lstStyle>
            <a:lvl1pPr lvl="0" algn="r">
              <a:lnSpc>
                <a:spcPct val="90000"/>
              </a:lnSpc>
              <a:spcBef>
                <a:spcPts val="0"/>
              </a:spcBef>
              <a:spcAft>
                <a:spcPts val="0"/>
              </a:spcAft>
              <a:buClr>
                <a:schemeClr val="dk1"/>
              </a:buClr>
              <a:buSzPts val="3000"/>
              <a:buFont typeface="Century Gothic"/>
              <a:buNone/>
              <a:defRPr sz="30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32"/>
          <p:cNvSpPr txBox="1"/>
          <p:nvPr>
            <p:ph idx="1" type="body"/>
          </p:nvPr>
        </p:nvSpPr>
        <p:spPr>
          <a:xfrm>
            <a:off x="768350" y="2731294"/>
            <a:ext cx="7867500" cy="717000"/>
          </a:xfrm>
          <a:prstGeom prst="rect">
            <a:avLst/>
          </a:prstGeom>
          <a:noFill/>
          <a:ln>
            <a:noFill/>
          </a:ln>
        </p:spPr>
        <p:txBody>
          <a:bodyPr anchorCtr="0" anchor="t" bIns="34275" lIns="68575" spcFirstLastPara="1" rIns="68575" wrap="square" tIns="34275">
            <a:normAutofit/>
          </a:bodyPr>
          <a:lstStyle>
            <a:lvl1pPr indent="-228600" lvl="0" marL="457200" algn="r">
              <a:lnSpc>
                <a:spcPct val="90000"/>
              </a:lnSpc>
              <a:spcBef>
                <a:spcPts val="800"/>
              </a:spcBef>
              <a:spcAft>
                <a:spcPts val="0"/>
              </a:spcAft>
              <a:buClr>
                <a:srgbClr val="888888"/>
              </a:buClr>
              <a:buSzPts val="1700"/>
              <a:buNone/>
              <a:defRPr sz="17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4" name="Google Shape;74;p32"/>
          <p:cNvSpPr txBox="1"/>
          <p:nvPr>
            <p:ph idx="10" type="dt"/>
          </p:nvPr>
        </p:nvSpPr>
        <p:spPr>
          <a:xfrm>
            <a:off x="5860839" y="285750"/>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5" name="Google Shape;75;p32"/>
          <p:cNvSpPr txBox="1"/>
          <p:nvPr>
            <p:ph idx="11" type="ftr"/>
          </p:nvPr>
        </p:nvSpPr>
        <p:spPr>
          <a:xfrm>
            <a:off x="514350" y="285751"/>
            <a:ext cx="5243700" cy="273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32"/>
          <p:cNvSpPr txBox="1"/>
          <p:nvPr>
            <p:ph idx="12" type="sldNum"/>
          </p:nvPr>
        </p:nvSpPr>
        <p:spPr>
          <a:xfrm>
            <a:off x="8146839" y="285750"/>
            <a:ext cx="4830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7" name="Shape 77"/>
        <p:cNvGrpSpPr/>
        <p:nvPr/>
      </p:nvGrpSpPr>
      <p:grpSpPr>
        <a:xfrm>
          <a:off x="0" y="0"/>
          <a:ext cx="0" cy="0"/>
          <a:chOff x="0" y="0"/>
          <a:chExt cx="0" cy="0"/>
        </a:xfrm>
      </p:grpSpPr>
      <p:sp>
        <p:nvSpPr>
          <p:cNvPr id="78" name="Google Shape;78;p33"/>
          <p:cNvSpPr txBox="1"/>
          <p:nvPr>
            <p:ph type="title"/>
          </p:nvPr>
        </p:nvSpPr>
        <p:spPr>
          <a:xfrm>
            <a:off x="2171700" y="573280"/>
            <a:ext cx="6458100" cy="9699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33"/>
          <p:cNvSpPr txBox="1"/>
          <p:nvPr>
            <p:ph idx="1" type="body"/>
          </p:nvPr>
        </p:nvSpPr>
        <p:spPr>
          <a:xfrm>
            <a:off x="514350" y="1645919"/>
            <a:ext cx="4000500" cy="3018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0" name="Google Shape;80;p33"/>
          <p:cNvSpPr txBox="1"/>
          <p:nvPr>
            <p:ph idx="2" type="body"/>
          </p:nvPr>
        </p:nvSpPr>
        <p:spPr>
          <a:xfrm>
            <a:off x="4629150" y="1645919"/>
            <a:ext cx="4000500" cy="3018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1" name="Google Shape;81;p33"/>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2" name="Google Shape;82;p33"/>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33"/>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4" name="Shape 84"/>
        <p:cNvGrpSpPr/>
        <p:nvPr/>
      </p:nvGrpSpPr>
      <p:grpSpPr>
        <a:xfrm>
          <a:off x="0" y="0"/>
          <a:ext cx="0" cy="0"/>
          <a:chOff x="0" y="0"/>
          <a:chExt cx="0" cy="0"/>
        </a:xfrm>
      </p:grpSpPr>
      <p:sp>
        <p:nvSpPr>
          <p:cNvPr id="85" name="Google Shape;85;p34"/>
          <p:cNvSpPr txBox="1"/>
          <p:nvPr>
            <p:ph type="title"/>
          </p:nvPr>
        </p:nvSpPr>
        <p:spPr>
          <a:xfrm>
            <a:off x="2171700" y="571500"/>
            <a:ext cx="6458100" cy="9717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34"/>
          <p:cNvSpPr txBox="1"/>
          <p:nvPr>
            <p:ph idx="1" type="body"/>
          </p:nvPr>
        </p:nvSpPr>
        <p:spPr>
          <a:xfrm>
            <a:off x="685807" y="1637852"/>
            <a:ext cx="38100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0" sz="2100">
                <a:solidFill>
                  <a:schemeClr val="dk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7" name="Google Shape;87;p34"/>
          <p:cNvSpPr txBox="1"/>
          <p:nvPr>
            <p:ph idx="2" type="body"/>
          </p:nvPr>
        </p:nvSpPr>
        <p:spPr>
          <a:xfrm>
            <a:off x="514350" y="2349499"/>
            <a:ext cx="3984000" cy="23145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8" name="Google Shape;88;p34"/>
          <p:cNvSpPr txBox="1"/>
          <p:nvPr>
            <p:ph idx="3" type="body"/>
          </p:nvPr>
        </p:nvSpPr>
        <p:spPr>
          <a:xfrm>
            <a:off x="4800600" y="1637852"/>
            <a:ext cx="38289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2100"/>
              <a:buNone/>
              <a:defRPr b="0" sz="2100">
                <a:solidFill>
                  <a:schemeClr val="dk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9" name="Google Shape;89;p34"/>
          <p:cNvSpPr txBox="1"/>
          <p:nvPr>
            <p:ph idx="4" type="body"/>
          </p:nvPr>
        </p:nvSpPr>
        <p:spPr>
          <a:xfrm>
            <a:off x="4629150" y="2349499"/>
            <a:ext cx="4000500" cy="23145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34"/>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34"/>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34"/>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3" name="Shape 93"/>
        <p:cNvGrpSpPr/>
        <p:nvPr/>
      </p:nvGrpSpPr>
      <p:grpSpPr>
        <a:xfrm>
          <a:off x="0" y="0"/>
          <a:ext cx="0" cy="0"/>
          <a:chOff x="0" y="0"/>
          <a:chExt cx="0" cy="0"/>
        </a:xfrm>
      </p:grpSpPr>
      <p:sp>
        <p:nvSpPr>
          <p:cNvPr id="94" name="Google Shape;94;p35"/>
          <p:cNvSpPr txBox="1"/>
          <p:nvPr>
            <p:ph type="title"/>
          </p:nvPr>
        </p:nvSpPr>
        <p:spPr>
          <a:xfrm>
            <a:off x="2171700" y="573280"/>
            <a:ext cx="6458100" cy="9699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5" name="Google Shape;95;p35"/>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6" name="Google Shape;96;p35"/>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35"/>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36"/>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0" name="Google Shape;100;p36"/>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36"/>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2" name="Shape 102"/>
        <p:cNvGrpSpPr/>
        <p:nvPr/>
      </p:nvGrpSpPr>
      <p:grpSpPr>
        <a:xfrm>
          <a:off x="0" y="0"/>
          <a:ext cx="0" cy="0"/>
          <a:chOff x="0" y="0"/>
          <a:chExt cx="0" cy="0"/>
        </a:xfrm>
      </p:grpSpPr>
      <p:sp>
        <p:nvSpPr>
          <p:cNvPr id="103" name="Google Shape;103;p37"/>
          <p:cNvSpPr txBox="1"/>
          <p:nvPr>
            <p:ph type="title"/>
          </p:nvPr>
        </p:nvSpPr>
        <p:spPr>
          <a:xfrm>
            <a:off x="514350" y="1143000"/>
            <a:ext cx="30861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37"/>
          <p:cNvSpPr txBox="1"/>
          <p:nvPr>
            <p:ph idx="1" type="body"/>
          </p:nvPr>
        </p:nvSpPr>
        <p:spPr>
          <a:xfrm>
            <a:off x="3746687" y="560069"/>
            <a:ext cx="4883100" cy="4104000"/>
          </a:xfrm>
          <a:prstGeom prst="rect">
            <a:avLst/>
          </a:prstGeom>
          <a:noFill/>
          <a:ln>
            <a:noFill/>
          </a:ln>
        </p:spPr>
        <p:txBody>
          <a:bodyPr anchorCtr="0" anchor="ctr"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5" name="Google Shape;105;p37"/>
          <p:cNvSpPr txBox="1"/>
          <p:nvPr>
            <p:ph idx="2" type="body"/>
          </p:nvPr>
        </p:nvSpPr>
        <p:spPr>
          <a:xfrm>
            <a:off x="514350" y="2343149"/>
            <a:ext cx="3086100" cy="23208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6" name="Google Shape;106;p37"/>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37"/>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37"/>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9" name="Shape 109"/>
        <p:cNvGrpSpPr/>
        <p:nvPr/>
      </p:nvGrpSpPr>
      <p:grpSpPr>
        <a:xfrm>
          <a:off x="0" y="0"/>
          <a:ext cx="0" cy="0"/>
          <a:chOff x="0" y="0"/>
          <a:chExt cx="0" cy="0"/>
        </a:xfrm>
      </p:grpSpPr>
      <p:sp>
        <p:nvSpPr>
          <p:cNvPr id="110" name="Google Shape;110;p38"/>
          <p:cNvSpPr txBox="1"/>
          <p:nvPr>
            <p:ph type="title"/>
          </p:nvPr>
        </p:nvSpPr>
        <p:spPr>
          <a:xfrm>
            <a:off x="514350" y="1143000"/>
            <a:ext cx="51549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38"/>
          <p:cNvSpPr/>
          <p:nvPr>
            <p:ph idx="2" type="pic"/>
          </p:nvPr>
        </p:nvSpPr>
        <p:spPr>
          <a:xfrm>
            <a:off x="5895929" y="563431"/>
            <a:ext cx="2733900" cy="4100700"/>
          </a:xfrm>
          <a:prstGeom prst="rect">
            <a:avLst/>
          </a:prstGeom>
          <a:noFill/>
          <a:ln>
            <a:noFill/>
          </a:ln>
        </p:spPr>
      </p:sp>
      <p:sp>
        <p:nvSpPr>
          <p:cNvPr id="112" name="Google Shape;112;p38"/>
          <p:cNvSpPr txBox="1"/>
          <p:nvPr>
            <p:ph idx="1" type="body"/>
          </p:nvPr>
        </p:nvSpPr>
        <p:spPr>
          <a:xfrm>
            <a:off x="514350" y="2343149"/>
            <a:ext cx="5154900" cy="23208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3" name="Google Shape;113;p38"/>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4" name="Google Shape;114;p38"/>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38"/>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116" name="Shape 116"/>
        <p:cNvGrpSpPr/>
        <p:nvPr/>
      </p:nvGrpSpPr>
      <p:grpSpPr>
        <a:xfrm>
          <a:off x="0" y="0"/>
          <a:ext cx="0" cy="0"/>
          <a:chOff x="0" y="0"/>
          <a:chExt cx="0" cy="0"/>
        </a:xfrm>
      </p:grpSpPr>
      <p:sp>
        <p:nvSpPr>
          <p:cNvPr id="117" name="Google Shape;117;p39"/>
          <p:cNvSpPr txBox="1"/>
          <p:nvPr>
            <p:ph type="title"/>
          </p:nvPr>
        </p:nvSpPr>
        <p:spPr>
          <a:xfrm>
            <a:off x="514333" y="3523020"/>
            <a:ext cx="8116500" cy="6144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39"/>
          <p:cNvSpPr/>
          <p:nvPr>
            <p:ph idx="2" type="pic"/>
          </p:nvPr>
        </p:nvSpPr>
        <p:spPr>
          <a:xfrm>
            <a:off x="511295" y="706079"/>
            <a:ext cx="8116500" cy="2608800"/>
          </a:xfrm>
          <a:prstGeom prst="rect">
            <a:avLst/>
          </a:prstGeom>
          <a:noFill/>
          <a:ln>
            <a:noFill/>
          </a:ln>
        </p:spPr>
      </p:sp>
      <p:sp>
        <p:nvSpPr>
          <p:cNvPr id="119" name="Google Shape;119;p39"/>
          <p:cNvSpPr txBox="1"/>
          <p:nvPr>
            <p:ph idx="1" type="body"/>
          </p:nvPr>
        </p:nvSpPr>
        <p:spPr>
          <a:xfrm>
            <a:off x="514350" y="4137536"/>
            <a:ext cx="8115300" cy="526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0" name="Google Shape;120;p39"/>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39"/>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2" name="Google Shape;122;p39"/>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showMasterSp="0">
  <p:cSld name="Title and Caption">
    <p:spTree>
      <p:nvGrpSpPr>
        <p:cNvPr id="123" name="Shape 123"/>
        <p:cNvGrpSpPr/>
        <p:nvPr/>
      </p:nvGrpSpPr>
      <p:grpSpPr>
        <a:xfrm>
          <a:off x="0" y="0"/>
          <a:ext cx="0" cy="0"/>
          <a:chOff x="0" y="0"/>
          <a:chExt cx="0" cy="0"/>
        </a:xfrm>
      </p:grpSpPr>
      <p:pic>
        <p:nvPicPr>
          <p:cNvPr descr="C3-HD-BTM.png" id="124" name="Google Shape;124;p40"/>
          <p:cNvPicPr preferRelativeResize="0"/>
          <p:nvPr/>
        </p:nvPicPr>
        <p:blipFill rotWithShape="1">
          <a:blip r:embed="rId2">
            <a:alphaModFix/>
          </a:blip>
          <a:srcRect b="0" l="0" r="0" t="0"/>
          <a:stretch/>
        </p:blipFill>
        <p:spPr>
          <a:xfrm>
            <a:off x="0" y="3281363"/>
            <a:ext cx="9144000" cy="1862138"/>
          </a:xfrm>
          <a:prstGeom prst="rect">
            <a:avLst/>
          </a:prstGeom>
          <a:noFill/>
          <a:ln>
            <a:noFill/>
          </a:ln>
        </p:spPr>
      </p:pic>
      <p:sp>
        <p:nvSpPr>
          <p:cNvPr id="125" name="Google Shape;125;p40"/>
          <p:cNvSpPr txBox="1"/>
          <p:nvPr>
            <p:ph type="title"/>
          </p:nvPr>
        </p:nvSpPr>
        <p:spPr>
          <a:xfrm>
            <a:off x="514350" y="565149"/>
            <a:ext cx="8115300" cy="21021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40"/>
          <p:cNvSpPr txBox="1"/>
          <p:nvPr>
            <p:ph idx="1" type="body"/>
          </p:nvPr>
        </p:nvSpPr>
        <p:spPr>
          <a:xfrm>
            <a:off x="768350" y="2736850"/>
            <a:ext cx="7597800" cy="7494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27" name="Google Shape;127;p40"/>
          <p:cNvSpPr txBox="1"/>
          <p:nvPr>
            <p:ph idx="10" type="dt"/>
          </p:nvPr>
        </p:nvSpPr>
        <p:spPr>
          <a:xfrm>
            <a:off x="5860839" y="285750"/>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8" name="Google Shape;128;p40"/>
          <p:cNvSpPr txBox="1"/>
          <p:nvPr>
            <p:ph idx="11" type="ftr"/>
          </p:nvPr>
        </p:nvSpPr>
        <p:spPr>
          <a:xfrm>
            <a:off x="514350" y="284956"/>
            <a:ext cx="52437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9" name="Google Shape;129;p40"/>
          <p:cNvSpPr txBox="1"/>
          <p:nvPr>
            <p:ph idx="12" type="sldNum"/>
          </p:nvPr>
        </p:nvSpPr>
        <p:spPr>
          <a:xfrm>
            <a:off x="8146839" y="285750"/>
            <a:ext cx="4830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showMasterSp="0">
  <p:cSld name="Quote with Caption">
    <p:spTree>
      <p:nvGrpSpPr>
        <p:cNvPr id="130" name="Shape 130"/>
        <p:cNvGrpSpPr/>
        <p:nvPr/>
      </p:nvGrpSpPr>
      <p:grpSpPr>
        <a:xfrm>
          <a:off x="0" y="0"/>
          <a:ext cx="0" cy="0"/>
          <a:chOff x="0" y="0"/>
          <a:chExt cx="0" cy="0"/>
        </a:xfrm>
      </p:grpSpPr>
      <p:pic>
        <p:nvPicPr>
          <p:cNvPr descr="C3-HD-BTM.png" id="131" name="Google Shape;131;p41"/>
          <p:cNvPicPr preferRelativeResize="0"/>
          <p:nvPr/>
        </p:nvPicPr>
        <p:blipFill rotWithShape="1">
          <a:blip r:embed="rId2">
            <a:alphaModFix/>
          </a:blip>
          <a:srcRect b="0" l="0" r="0" t="0"/>
          <a:stretch/>
        </p:blipFill>
        <p:spPr>
          <a:xfrm>
            <a:off x="0" y="3281363"/>
            <a:ext cx="9144000" cy="1862138"/>
          </a:xfrm>
          <a:prstGeom prst="rect">
            <a:avLst/>
          </a:prstGeom>
          <a:noFill/>
          <a:ln>
            <a:noFill/>
          </a:ln>
        </p:spPr>
      </p:pic>
      <p:sp>
        <p:nvSpPr>
          <p:cNvPr id="132" name="Google Shape;132;p41"/>
          <p:cNvSpPr txBox="1"/>
          <p:nvPr>
            <p:ph type="title"/>
          </p:nvPr>
        </p:nvSpPr>
        <p:spPr>
          <a:xfrm>
            <a:off x="768350" y="565150"/>
            <a:ext cx="7613400" cy="1953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3" name="Google Shape;133;p41"/>
          <p:cNvSpPr txBox="1"/>
          <p:nvPr>
            <p:ph idx="1" type="body"/>
          </p:nvPr>
        </p:nvSpPr>
        <p:spPr>
          <a:xfrm>
            <a:off x="977899" y="2524167"/>
            <a:ext cx="7194600" cy="333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4" name="Google Shape;134;p41"/>
          <p:cNvSpPr txBox="1"/>
          <p:nvPr>
            <p:ph idx="2" type="body"/>
          </p:nvPr>
        </p:nvSpPr>
        <p:spPr>
          <a:xfrm>
            <a:off x="768350" y="2969897"/>
            <a:ext cx="7613400" cy="510000"/>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5" name="Google Shape;135;p41"/>
          <p:cNvSpPr txBox="1"/>
          <p:nvPr>
            <p:ph idx="10" type="dt"/>
          </p:nvPr>
        </p:nvSpPr>
        <p:spPr>
          <a:xfrm>
            <a:off x="5860839" y="285750"/>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6" name="Google Shape;136;p41"/>
          <p:cNvSpPr txBox="1"/>
          <p:nvPr>
            <p:ph idx="11" type="ftr"/>
          </p:nvPr>
        </p:nvSpPr>
        <p:spPr>
          <a:xfrm>
            <a:off x="514350" y="284956"/>
            <a:ext cx="52437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7" name="Google Shape;137;p41"/>
          <p:cNvSpPr txBox="1"/>
          <p:nvPr>
            <p:ph idx="12" type="sldNum"/>
          </p:nvPr>
        </p:nvSpPr>
        <p:spPr>
          <a:xfrm>
            <a:off x="8146839" y="285750"/>
            <a:ext cx="4830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
        <p:nvSpPr>
          <p:cNvPr id="138" name="Google Shape;138;p41"/>
          <p:cNvSpPr txBox="1"/>
          <p:nvPr/>
        </p:nvSpPr>
        <p:spPr>
          <a:xfrm>
            <a:off x="357188" y="700088"/>
            <a:ext cx="457200" cy="4386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chemeClr val="dk1"/>
              </a:buClr>
              <a:buSzPts val="6000"/>
              <a:buFont typeface="Century Gothic"/>
              <a:buNone/>
            </a:pPr>
            <a:r>
              <a:rPr b="0" i="0" lang="en" sz="6000" u="none" cap="none" strike="noStrike">
                <a:solidFill>
                  <a:schemeClr val="dk1"/>
                </a:solidFill>
                <a:latin typeface="Century Gothic"/>
                <a:ea typeface="Century Gothic"/>
                <a:cs typeface="Century Gothic"/>
                <a:sym typeface="Century Gothic"/>
              </a:rPr>
              <a:t>“</a:t>
            </a:r>
            <a:endParaRPr b="0" i="0" sz="1100" u="none" cap="none" strike="noStrike">
              <a:solidFill>
                <a:srgbClr val="000000"/>
              </a:solidFill>
              <a:latin typeface="Arial"/>
              <a:ea typeface="Arial"/>
              <a:cs typeface="Arial"/>
              <a:sym typeface="Arial"/>
            </a:endParaRPr>
          </a:p>
        </p:txBody>
      </p:sp>
      <p:sp>
        <p:nvSpPr>
          <p:cNvPr id="139" name="Google Shape;139;p41"/>
          <p:cNvSpPr txBox="1"/>
          <p:nvPr/>
        </p:nvSpPr>
        <p:spPr>
          <a:xfrm>
            <a:off x="8238173" y="2025968"/>
            <a:ext cx="457200" cy="43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chemeClr val="dk1"/>
              </a:buClr>
              <a:buSzPts val="6000"/>
              <a:buFont typeface="Century Gothic"/>
              <a:buNone/>
            </a:pPr>
            <a:r>
              <a:rPr b="0" i="0" lang="en" sz="6000" u="none" cap="none" strike="noStrike">
                <a:solidFill>
                  <a:schemeClr val="dk1"/>
                </a:solidFill>
                <a:latin typeface="Century Gothic"/>
                <a:ea typeface="Century Gothic"/>
                <a:cs typeface="Century Gothic"/>
                <a:sym typeface="Century Gothic"/>
              </a:rPr>
              <a:t>”</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showMasterSp="0">
  <p:cSld name="Name Card">
    <p:spTree>
      <p:nvGrpSpPr>
        <p:cNvPr id="140" name="Shape 140"/>
        <p:cNvGrpSpPr/>
        <p:nvPr/>
      </p:nvGrpSpPr>
      <p:grpSpPr>
        <a:xfrm>
          <a:off x="0" y="0"/>
          <a:ext cx="0" cy="0"/>
          <a:chOff x="0" y="0"/>
          <a:chExt cx="0" cy="0"/>
        </a:xfrm>
      </p:grpSpPr>
      <p:pic>
        <p:nvPicPr>
          <p:cNvPr descr="C3-HD-BTM.png" id="141" name="Google Shape;141;p42"/>
          <p:cNvPicPr preferRelativeResize="0"/>
          <p:nvPr/>
        </p:nvPicPr>
        <p:blipFill rotWithShape="1">
          <a:blip r:embed="rId2">
            <a:alphaModFix/>
          </a:blip>
          <a:srcRect b="0" l="0" r="0" t="0"/>
          <a:stretch/>
        </p:blipFill>
        <p:spPr>
          <a:xfrm>
            <a:off x="0" y="3281363"/>
            <a:ext cx="9144000" cy="1862138"/>
          </a:xfrm>
          <a:prstGeom prst="rect">
            <a:avLst/>
          </a:prstGeom>
          <a:noFill/>
          <a:ln>
            <a:noFill/>
          </a:ln>
        </p:spPr>
      </p:pic>
      <p:sp>
        <p:nvSpPr>
          <p:cNvPr id="142" name="Google Shape;142;p42"/>
          <p:cNvSpPr txBox="1"/>
          <p:nvPr>
            <p:ph type="title"/>
          </p:nvPr>
        </p:nvSpPr>
        <p:spPr>
          <a:xfrm>
            <a:off x="768371" y="843526"/>
            <a:ext cx="7609800" cy="18840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entury Gothic"/>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3" name="Google Shape;143;p42"/>
          <p:cNvSpPr txBox="1"/>
          <p:nvPr>
            <p:ph idx="1" type="body"/>
          </p:nvPr>
        </p:nvSpPr>
        <p:spPr>
          <a:xfrm>
            <a:off x="768350" y="2736236"/>
            <a:ext cx="7608600" cy="750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44" name="Google Shape;144;p42"/>
          <p:cNvSpPr txBox="1"/>
          <p:nvPr>
            <p:ph idx="10" type="dt"/>
          </p:nvPr>
        </p:nvSpPr>
        <p:spPr>
          <a:xfrm>
            <a:off x="5860839" y="284162"/>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5" name="Google Shape;145;p42"/>
          <p:cNvSpPr txBox="1"/>
          <p:nvPr>
            <p:ph idx="11" type="ftr"/>
          </p:nvPr>
        </p:nvSpPr>
        <p:spPr>
          <a:xfrm>
            <a:off x="514350" y="284162"/>
            <a:ext cx="52437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6" name="Google Shape;146;p42"/>
          <p:cNvSpPr txBox="1"/>
          <p:nvPr>
            <p:ph idx="12" type="sldNum"/>
          </p:nvPr>
        </p:nvSpPr>
        <p:spPr>
          <a:xfrm>
            <a:off x="8146839" y="285750"/>
            <a:ext cx="4830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147" name="Shape 147"/>
        <p:cNvGrpSpPr/>
        <p:nvPr/>
      </p:nvGrpSpPr>
      <p:grpSpPr>
        <a:xfrm>
          <a:off x="0" y="0"/>
          <a:ext cx="0" cy="0"/>
          <a:chOff x="0" y="0"/>
          <a:chExt cx="0" cy="0"/>
        </a:xfrm>
      </p:grpSpPr>
      <p:sp>
        <p:nvSpPr>
          <p:cNvPr id="148" name="Google Shape;148;p43"/>
          <p:cNvSpPr txBox="1"/>
          <p:nvPr>
            <p:ph type="title"/>
          </p:nvPr>
        </p:nvSpPr>
        <p:spPr>
          <a:xfrm>
            <a:off x="2171700" y="571499"/>
            <a:ext cx="6458100" cy="9777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49" name="Google Shape;149;p43"/>
          <p:cNvSpPr txBox="1"/>
          <p:nvPr>
            <p:ph idx="1" type="body"/>
          </p:nvPr>
        </p:nvSpPr>
        <p:spPr>
          <a:xfrm>
            <a:off x="514350" y="1651560"/>
            <a:ext cx="2592300" cy="4632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0" sz="1800">
                <a:solidFill>
                  <a:schemeClr val="dk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50" name="Google Shape;150;p43"/>
          <p:cNvSpPr txBox="1"/>
          <p:nvPr>
            <p:ph idx="2" type="body"/>
          </p:nvPr>
        </p:nvSpPr>
        <p:spPr>
          <a:xfrm>
            <a:off x="514349" y="2178424"/>
            <a:ext cx="2592300" cy="2485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228600" lvl="1" marL="914400" algn="l">
              <a:lnSpc>
                <a:spcPct val="90000"/>
              </a:lnSpc>
              <a:spcBef>
                <a:spcPts val="400"/>
              </a:spcBef>
              <a:spcAft>
                <a:spcPts val="0"/>
              </a:spcAft>
              <a:buClr>
                <a:schemeClr val="dk1"/>
              </a:buClr>
              <a:buSzPts val="900"/>
              <a:buNone/>
              <a:defRPr sz="900"/>
            </a:lvl2pPr>
            <a:lvl3pPr indent="-228600" lvl="2" marL="1371600" algn="l">
              <a:lnSpc>
                <a:spcPct val="90000"/>
              </a:lnSpc>
              <a:spcBef>
                <a:spcPts val="400"/>
              </a:spcBef>
              <a:spcAft>
                <a:spcPts val="0"/>
              </a:spcAft>
              <a:buClr>
                <a:schemeClr val="dk1"/>
              </a:buClr>
              <a:buSzPts val="800"/>
              <a:buNone/>
              <a:defRPr sz="800"/>
            </a:lvl3pPr>
            <a:lvl4pPr indent="-228600" lvl="3" marL="1828800" algn="l">
              <a:lnSpc>
                <a:spcPct val="90000"/>
              </a:lnSpc>
              <a:spcBef>
                <a:spcPts val="400"/>
              </a:spcBef>
              <a:spcAft>
                <a:spcPts val="0"/>
              </a:spcAft>
              <a:buClr>
                <a:schemeClr val="dk1"/>
              </a:buClr>
              <a:buSzPts val="700"/>
              <a:buNone/>
              <a:defRPr sz="700"/>
            </a:lvl4pPr>
            <a:lvl5pPr indent="-228600" lvl="4" marL="2286000" algn="l">
              <a:lnSpc>
                <a:spcPct val="90000"/>
              </a:lnSpc>
              <a:spcBef>
                <a:spcPts val="400"/>
              </a:spcBef>
              <a:spcAft>
                <a:spcPts val="0"/>
              </a:spcAft>
              <a:buClr>
                <a:schemeClr val="dk1"/>
              </a:buClr>
              <a:buSzPts val="700"/>
              <a:buNone/>
              <a:defRPr sz="700"/>
            </a:lvl5pPr>
            <a:lvl6pPr indent="-228600" lvl="5" marL="2743200" algn="l">
              <a:lnSpc>
                <a:spcPct val="90000"/>
              </a:lnSpc>
              <a:spcBef>
                <a:spcPts val="400"/>
              </a:spcBef>
              <a:spcAft>
                <a:spcPts val="0"/>
              </a:spcAft>
              <a:buClr>
                <a:schemeClr val="dk1"/>
              </a:buClr>
              <a:buSzPts val="700"/>
              <a:buNone/>
              <a:defRPr sz="700"/>
            </a:lvl6pPr>
            <a:lvl7pPr indent="-228600" lvl="6" marL="3200400" algn="l">
              <a:lnSpc>
                <a:spcPct val="90000"/>
              </a:lnSpc>
              <a:spcBef>
                <a:spcPts val="400"/>
              </a:spcBef>
              <a:spcAft>
                <a:spcPts val="0"/>
              </a:spcAft>
              <a:buClr>
                <a:schemeClr val="dk1"/>
              </a:buClr>
              <a:buSzPts val="700"/>
              <a:buNone/>
              <a:defRPr sz="700"/>
            </a:lvl7pPr>
            <a:lvl8pPr indent="-228600" lvl="7" marL="3657600" algn="l">
              <a:lnSpc>
                <a:spcPct val="90000"/>
              </a:lnSpc>
              <a:spcBef>
                <a:spcPts val="400"/>
              </a:spcBef>
              <a:spcAft>
                <a:spcPts val="0"/>
              </a:spcAft>
              <a:buClr>
                <a:schemeClr val="dk1"/>
              </a:buClr>
              <a:buSzPts val="700"/>
              <a:buNone/>
              <a:defRPr sz="700"/>
            </a:lvl8pPr>
            <a:lvl9pPr indent="-228600" lvl="8" marL="4114800" algn="l">
              <a:lnSpc>
                <a:spcPct val="90000"/>
              </a:lnSpc>
              <a:spcBef>
                <a:spcPts val="400"/>
              </a:spcBef>
              <a:spcAft>
                <a:spcPts val="0"/>
              </a:spcAft>
              <a:buClr>
                <a:schemeClr val="dk1"/>
              </a:buClr>
              <a:buSzPts val="700"/>
              <a:buNone/>
              <a:defRPr sz="700"/>
            </a:lvl9pPr>
          </a:lstStyle>
          <a:p/>
        </p:txBody>
      </p:sp>
      <p:sp>
        <p:nvSpPr>
          <p:cNvPr id="151" name="Google Shape;151;p43"/>
          <p:cNvSpPr txBox="1"/>
          <p:nvPr>
            <p:ph idx="3" type="body"/>
          </p:nvPr>
        </p:nvSpPr>
        <p:spPr>
          <a:xfrm>
            <a:off x="3276600" y="1651000"/>
            <a:ext cx="2592300" cy="4698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0" sz="1800">
                <a:solidFill>
                  <a:schemeClr val="dk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52" name="Google Shape;152;p43"/>
          <p:cNvSpPr txBox="1"/>
          <p:nvPr>
            <p:ph idx="4" type="body"/>
          </p:nvPr>
        </p:nvSpPr>
        <p:spPr>
          <a:xfrm>
            <a:off x="3275143" y="2178050"/>
            <a:ext cx="2592300" cy="24861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228600" lvl="1" marL="914400" algn="l">
              <a:lnSpc>
                <a:spcPct val="90000"/>
              </a:lnSpc>
              <a:spcBef>
                <a:spcPts val="400"/>
              </a:spcBef>
              <a:spcAft>
                <a:spcPts val="0"/>
              </a:spcAft>
              <a:buClr>
                <a:schemeClr val="dk1"/>
              </a:buClr>
              <a:buSzPts val="900"/>
              <a:buNone/>
              <a:defRPr sz="900"/>
            </a:lvl2pPr>
            <a:lvl3pPr indent="-228600" lvl="2" marL="1371600" algn="l">
              <a:lnSpc>
                <a:spcPct val="90000"/>
              </a:lnSpc>
              <a:spcBef>
                <a:spcPts val="400"/>
              </a:spcBef>
              <a:spcAft>
                <a:spcPts val="0"/>
              </a:spcAft>
              <a:buClr>
                <a:schemeClr val="dk1"/>
              </a:buClr>
              <a:buSzPts val="800"/>
              <a:buNone/>
              <a:defRPr sz="800"/>
            </a:lvl3pPr>
            <a:lvl4pPr indent="-228600" lvl="3" marL="1828800" algn="l">
              <a:lnSpc>
                <a:spcPct val="90000"/>
              </a:lnSpc>
              <a:spcBef>
                <a:spcPts val="400"/>
              </a:spcBef>
              <a:spcAft>
                <a:spcPts val="0"/>
              </a:spcAft>
              <a:buClr>
                <a:schemeClr val="dk1"/>
              </a:buClr>
              <a:buSzPts val="700"/>
              <a:buNone/>
              <a:defRPr sz="700"/>
            </a:lvl4pPr>
            <a:lvl5pPr indent="-228600" lvl="4" marL="2286000" algn="l">
              <a:lnSpc>
                <a:spcPct val="90000"/>
              </a:lnSpc>
              <a:spcBef>
                <a:spcPts val="400"/>
              </a:spcBef>
              <a:spcAft>
                <a:spcPts val="0"/>
              </a:spcAft>
              <a:buClr>
                <a:schemeClr val="dk1"/>
              </a:buClr>
              <a:buSzPts val="700"/>
              <a:buNone/>
              <a:defRPr sz="700"/>
            </a:lvl5pPr>
            <a:lvl6pPr indent="-228600" lvl="5" marL="2743200" algn="l">
              <a:lnSpc>
                <a:spcPct val="90000"/>
              </a:lnSpc>
              <a:spcBef>
                <a:spcPts val="400"/>
              </a:spcBef>
              <a:spcAft>
                <a:spcPts val="0"/>
              </a:spcAft>
              <a:buClr>
                <a:schemeClr val="dk1"/>
              </a:buClr>
              <a:buSzPts val="700"/>
              <a:buNone/>
              <a:defRPr sz="700"/>
            </a:lvl6pPr>
            <a:lvl7pPr indent="-228600" lvl="6" marL="3200400" algn="l">
              <a:lnSpc>
                <a:spcPct val="90000"/>
              </a:lnSpc>
              <a:spcBef>
                <a:spcPts val="400"/>
              </a:spcBef>
              <a:spcAft>
                <a:spcPts val="0"/>
              </a:spcAft>
              <a:buClr>
                <a:schemeClr val="dk1"/>
              </a:buClr>
              <a:buSzPts val="700"/>
              <a:buNone/>
              <a:defRPr sz="700"/>
            </a:lvl7pPr>
            <a:lvl8pPr indent="-228600" lvl="7" marL="3657600" algn="l">
              <a:lnSpc>
                <a:spcPct val="90000"/>
              </a:lnSpc>
              <a:spcBef>
                <a:spcPts val="400"/>
              </a:spcBef>
              <a:spcAft>
                <a:spcPts val="0"/>
              </a:spcAft>
              <a:buClr>
                <a:schemeClr val="dk1"/>
              </a:buClr>
              <a:buSzPts val="700"/>
              <a:buNone/>
              <a:defRPr sz="700"/>
            </a:lvl8pPr>
            <a:lvl9pPr indent="-228600" lvl="8" marL="4114800" algn="l">
              <a:lnSpc>
                <a:spcPct val="90000"/>
              </a:lnSpc>
              <a:spcBef>
                <a:spcPts val="400"/>
              </a:spcBef>
              <a:spcAft>
                <a:spcPts val="0"/>
              </a:spcAft>
              <a:buClr>
                <a:schemeClr val="dk1"/>
              </a:buClr>
              <a:buSzPts val="700"/>
              <a:buNone/>
              <a:defRPr sz="700"/>
            </a:lvl9pPr>
          </a:lstStyle>
          <a:p/>
        </p:txBody>
      </p:sp>
      <p:sp>
        <p:nvSpPr>
          <p:cNvPr id="153" name="Google Shape;153;p43"/>
          <p:cNvSpPr txBox="1"/>
          <p:nvPr>
            <p:ph idx="5" type="body"/>
          </p:nvPr>
        </p:nvSpPr>
        <p:spPr>
          <a:xfrm>
            <a:off x="6038850" y="1644650"/>
            <a:ext cx="2592300" cy="4698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0" sz="1800">
                <a:solidFill>
                  <a:schemeClr val="dk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54" name="Google Shape;154;p43"/>
          <p:cNvSpPr txBox="1"/>
          <p:nvPr>
            <p:ph idx="6" type="body"/>
          </p:nvPr>
        </p:nvSpPr>
        <p:spPr>
          <a:xfrm>
            <a:off x="6038851" y="2178424"/>
            <a:ext cx="2592300" cy="24855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228600" lvl="1" marL="914400" algn="l">
              <a:lnSpc>
                <a:spcPct val="90000"/>
              </a:lnSpc>
              <a:spcBef>
                <a:spcPts val="400"/>
              </a:spcBef>
              <a:spcAft>
                <a:spcPts val="0"/>
              </a:spcAft>
              <a:buClr>
                <a:schemeClr val="dk1"/>
              </a:buClr>
              <a:buSzPts val="900"/>
              <a:buNone/>
              <a:defRPr sz="900"/>
            </a:lvl2pPr>
            <a:lvl3pPr indent="-228600" lvl="2" marL="1371600" algn="l">
              <a:lnSpc>
                <a:spcPct val="90000"/>
              </a:lnSpc>
              <a:spcBef>
                <a:spcPts val="400"/>
              </a:spcBef>
              <a:spcAft>
                <a:spcPts val="0"/>
              </a:spcAft>
              <a:buClr>
                <a:schemeClr val="dk1"/>
              </a:buClr>
              <a:buSzPts val="800"/>
              <a:buNone/>
              <a:defRPr sz="800"/>
            </a:lvl3pPr>
            <a:lvl4pPr indent="-228600" lvl="3" marL="1828800" algn="l">
              <a:lnSpc>
                <a:spcPct val="90000"/>
              </a:lnSpc>
              <a:spcBef>
                <a:spcPts val="400"/>
              </a:spcBef>
              <a:spcAft>
                <a:spcPts val="0"/>
              </a:spcAft>
              <a:buClr>
                <a:schemeClr val="dk1"/>
              </a:buClr>
              <a:buSzPts val="700"/>
              <a:buNone/>
              <a:defRPr sz="700"/>
            </a:lvl4pPr>
            <a:lvl5pPr indent="-228600" lvl="4" marL="2286000" algn="l">
              <a:lnSpc>
                <a:spcPct val="90000"/>
              </a:lnSpc>
              <a:spcBef>
                <a:spcPts val="400"/>
              </a:spcBef>
              <a:spcAft>
                <a:spcPts val="0"/>
              </a:spcAft>
              <a:buClr>
                <a:schemeClr val="dk1"/>
              </a:buClr>
              <a:buSzPts val="700"/>
              <a:buNone/>
              <a:defRPr sz="700"/>
            </a:lvl5pPr>
            <a:lvl6pPr indent="-228600" lvl="5" marL="2743200" algn="l">
              <a:lnSpc>
                <a:spcPct val="90000"/>
              </a:lnSpc>
              <a:spcBef>
                <a:spcPts val="400"/>
              </a:spcBef>
              <a:spcAft>
                <a:spcPts val="0"/>
              </a:spcAft>
              <a:buClr>
                <a:schemeClr val="dk1"/>
              </a:buClr>
              <a:buSzPts val="700"/>
              <a:buNone/>
              <a:defRPr sz="700"/>
            </a:lvl6pPr>
            <a:lvl7pPr indent="-228600" lvl="6" marL="3200400" algn="l">
              <a:lnSpc>
                <a:spcPct val="90000"/>
              </a:lnSpc>
              <a:spcBef>
                <a:spcPts val="400"/>
              </a:spcBef>
              <a:spcAft>
                <a:spcPts val="0"/>
              </a:spcAft>
              <a:buClr>
                <a:schemeClr val="dk1"/>
              </a:buClr>
              <a:buSzPts val="700"/>
              <a:buNone/>
              <a:defRPr sz="700"/>
            </a:lvl7pPr>
            <a:lvl8pPr indent="-228600" lvl="7" marL="3657600" algn="l">
              <a:lnSpc>
                <a:spcPct val="90000"/>
              </a:lnSpc>
              <a:spcBef>
                <a:spcPts val="400"/>
              </a:spcBef>
              <a:spcAft>
                <a:spcPts val="0"/>
              </a:spcAft>
              <a:buClr>
                <a:schemeClr val="dk1"/>
              </a:buClr>
              <a:buSzPts val="700"/>
              <a:buNone/>
              <a:defRPr sz="700"/>
            </a:lvl8pPr>
            <a:lvl9pPr indent="-228600" lvl="8" marL="4114800" algn="l">
              <a:lnSpc>
                <a:spcPct val="90000"/>
              </a:lnSpc>
              <a:spcBef>
                <a:spcPts val="400"/>
              </a:spcBef>
              <a:spcAft>
                <a:spcPts val="0"/>
              </a:spcAft>
              <a:buClr>
                <a:schemeClr val="dk1"/>
              </a:buClr>
              <a:buSzPts val="700"/>
              <a:buNone/>
              <a:defRPr sz="700"/>
            </a:lvl9pPr>
          </a:lstStyle>
          <a:p/>
        </p:txBody>
      </p:sp>
      <p:sp>
        <p:nvSpPr>
          <p:cNvPr id="155" name="Google Shape;155;p43"/>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6" name="Google Shape;156;p43"/>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7" name="Google Shape;157;p43"/>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58" name="Shape 158"/>
        <p:cNvGrpSpPr/>
        <p:nvPr/>
      </p:nvGrpSpPr>
      <p:grpSpPr>
        <a:xfrm>
          <a:off x="0" y="0"/>
          <a:ext cx="0" cy="0"/>
          <a:chOff x="0" y="0"/>
          <a:chExt cx="0" cy="0"/>
        </a:xfrm>
      </p:grpSpPr>
      <p:sp>
        <p:nvSpPr>
          <p:cNvPr id="159" name="Google Shape;159;p44"/>
          <p:cNvSpPr txBox="1"/>
          <p:nvPr>
            <p:ph type="title"/>
          </p:nvPr>
        </p:nvSpPr>
        <p:spPr>
          <a:xfrm>
            <a:off x="2171700" y="571500"/>
            <a:ext cx="6458100" cy="9717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0" name="Google Shape;160;p44"/>
          <p:cNvSpPr txBox="1"/>
          <p:nvPr>
            <p:ph idx="1" type="body"/>
          </p:nvPr>
        </p:nvSpPr>
        <p:spPr>
          <a:xfrm>
            <a:off x="516464" y="3143250"/>
            <a:ext cx="2588700" cy="5121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0" sz="1800">
                <a:solidFill>
                  <a:schemeClr val="dk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1" name="Google Shape;161;p44"/>
          <p:cNvSpPr/>
          <p:nvPr>
            <p:ph idx="2" type="pic"/>
          </p:nvPr>
        </p:nvSpPr>
        <p:spPr>
          <a:xfrm>
            <a:off x="516464" y="1771650"/>
            <a:ext cx="2588700" cy="1143000"/>
          </a:xfrm>
          <a:prstGeom prst="roundRect">
            <a:avLst>
              <a:gd fmla="val 0" name="adj"/>
            </a:avLst>
          </a:prstGeom>
          <a:noFill/>
          <a:ln>
            <a:noFill/>
          </a:ln>
          <a:effectLst>
            <a:outerShdw blurRad="50800" rotWithShape="0" algn="tl" dir="5400000" dist="50800">
              <a:srgbClr val="000000">
                <a:alpha val="40392"/>
              </a:srgbClr>
            </a:outerShdw>
          </a:effectLst>
        </p:spPr>
      </p:sp>
      <p:sp>
        <p:nvSpPr>
          <p:cNvPr id="162" name="Google Shape;162;p44"/>
          <p:cNvSpPr txBox="1"/>
          <p:nvPr>
            <p:ph idx="3" type="body"/>
          </p:nvPr>
        </p:nvSpPr>
        <p:spPr>
          <a:xfrm>
            <a:off x="516464" y="3655323"/>
            <a:ext cx="2588700" cy="1008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228600" lvl="1" marL="914400" algn="l">
              <a:lnSpc>
                <a:spcPct val="90000"/>
              </a:lnSpc>
              <a:spcBef>
                <a:spcPts val="400"/>
              </a:spcBef>
              <a:spcAft>
                <a:spcPts val="0"/>
              </a:spcAft>
              <a:buClr>
                <a:schemeClr val="dk1"/>
              </a:buClr>
              <a:buSzPts val="900"/>
              <a:buNone/>
              <a:defRPr sz="900"/>
            </a:lvl2pPr>
            <a:lvl3pPr indent="-228600" lvl="2" marL="1371600" algn="l">
              <a:lnSpc>
                <a:spcPct val="90000"/>
              </a:lnSpc>
              <a:spcBef>
                <a:spcPts val="400"/>
              </a:spcBef>
              <a:spcAft>
                <a:spcPts val="0"/>
              </a:spcAft>
              <a:buClr>
                <a:schemeClr val="dk1"/>
              </a:buClr>
              <a:buSzPts val="800"/>
              <a:buNone/>
              <a:defRPr sz="800"/>
            </a:lvl3pPr>
            <a:lvl4pPr indent="-228600" lvl="3" marL="1828800" algn="l">
              <a:lnSpc>
                <a:spcPct val="90000"/>
              </a:lnSpc>
              <a:spcBef>
                <a:spcPts val="400"/>
              </a:spcBef>
              <a:spcAft>
                <a:spcPts val="0"/>
              </a:spcAft>
              <a:buClr>
                <a:schemeClr val="dk1"/>
              </a:buClr>
              <a:buSzPts val="700"/>
              <a:buNone/>
              <a:defRPr sz="700"/>
            </a:lvl4pPr>
            <a:lvl5pPr indent="-228600" lvl="4" marL="2286000" algn="l">
              <a:lnSpc>
                <a:spcPct val="90000"/>
              </a:lnSpc>
              <a:spcBef>
                <a:spcPts val="400"/>
              </a:spcBef>
              <a:spcAft>
                <a:spcPts val="0"/>
              </a:spcAft>
              <a:buClr>
                <a:schemeClr val="dk1"/>
              </a:buClr>
              <a:buSzPts val="700"/>
              <a:buNone/>
              <a:defRPr sz="700"/>
            </a:lvl5pPr>
            <a:lvl6pPr indent="-228600" lvl="5" marL="2743200" algn="l">
              <a:lnSpc>
                <a:spcPct val="90000"/>
              </a:lnSpc>
              <a:spcBef>
                <a:spcPts val="400"/>
              </a:spcBef>
              <a:spcAft>
                <a:spcPts val="0"/>
              </a:spcAft>
              <a:buClr>
                <a:schemeClr val="dk1"/>
              </a:buClr>
              <a:buSzPts val="700"/>
              <a:buNone/>
              <a:defRPr sz="700"/>
            </a:lvl6pPr>
            <a:lvl7pPr indent="-228600" lvl="6" marL="3200400" algn="l">
              <a:lnSpc>
                <a:spcPct val="90000"/>
              </a:lnSpc>
              <a:spcBef>
                <a:spcPts val="400"/>
              </a:spcBef>
              <a:spcAft>
                <a:spcPts val="0"/>
              </a:spcAft>
              <a:buClr>
                <a:schemeClr val="dk1"/>
              </a:buClr>
              <a:buSzPts val="700"/>
              <a:buNone/>
              <a:defRPr sz="700"/>
            </a:lvl7pPr>
            <a:lvl8pPr indent="-228600" lvl="7" marL="3657600" algn="l">
              <a:lnSpc>
                <a:spcPct val="90000"/>
              </a:lnSpc>
              <a:spcBef>
                <a:spcPts val="400"/>
              </a:spcBef>
              <a:spcAft>
                <a:spcPts val="0"/>
              </a:spcAft>
              <a:buClr>
                <a:schemeClr val="dk1"/>
              </a:buClr>
              <a:buSzPts val="700"/>
              <a:buNone/>
              <a:defRPr sz="700"/>
            </a:lvl8pPr>
            <a:lvl9pPr indent="-228600" lvl="8" marL="4114800" algn="l">
              <a:lnSpc>
                <a:spcPct val="90000"/>
              </a:lnSpc>
              <a:spcBef>
                <a:spcPts val="400"/>
              </a:spcBef>
              <a:spcAft>
                <a:spcPts val="0"/>
              </a:spcAft>
              <a:buClr>
                <a:schemeClr val="dk1"/>
              </a:buClr>
              <a:buSzPts val="700"/>
              <a:buNone/>
              <a:defRPr sz="700"/>
            </a:lvl9pPr>
          </a:lstStyle>
          <a:p/>
        </p:txBody>
      </p:sp>
      <p:sp>
        <p:nvSpPr>
          <p:cNvPr id="163" name="Google Shape;163;p44"/>
          <p:cNvSpPr txBox="1"/>
          <p:nvPr>
            <p:ph idx="4" type="body"/>
          </p:nvPr>
        </p:nvSpPr>
        <p:spPr>
          <a:xfrm>
            <a:off x="3280697" y="3143250"/>
            <a:ext cx="2586600" cy="5121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0" sz="1800">
                <a:solidFill>
                  <a:schemeClr val="dk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4" name="Google Shape;164;p44"/>
          <p:cNvSpPr/>
          <p:nvPr>
            <p:ph idx="5" type="pic"/>
          </p:nvPr>
        </p:nvSpPr>
        <p:spPr>
          <a:xfrm>
            <a:off x="3280697" y="1771650"/>
            <a:ext cx="2586600" cy="1143000"/>
          </a:xfrm>
          <a:prstGeom prst="roundRect">
            <a:avLst>
              <a:gd fmla="val 0" name="adj"/>
            </a:avLst>
          </a:prstGeom>
          <a:noFill/>
          <a:ln>
            <a:noFill/>
          </a:ln>
          <a:effectLst>
            <a:outerShdw blurRad="50800" rotWithShape="0" algn="tl" dir="5400000" dist="50800">
              <a:srgbClr val="000000">
                <a:alpha val="40392"/>
              </a:srgbClr>
            </a:outerShdw>
          </a:effectLst>
        </p:spPr>
      </p:sp>
      <p:sp>
        <p:nvSpPr>
          <p:cNvPr id="165" name="Google Shape;165;p44"/>
          <p:cNvSpPr txBox="1"/>
          <p:nvPr>
            <p:ph idx="6" type="body"/>
          </p:nvPr>
        </p:nvSpPr>
        <p:spPr>
          <a:xfrm>
            <a:off x="3280698" y="3655322"/>
            <a:ext cx="2586600" cy="1008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228600" lvl="1" marL="914400" algn="l">
              <a:lnSpc>
                <a:spcPct val="90000"/>
              </a:lnSpc>
              <a:spcBef>
                <a:spcPts val="400"/>
              </a:spcBef>
              <a:spcAft>
                <a:spcPts val="0"/>
              </a:spcAft>
              <a:buClr>
                <a:schemeClr val="dk1"/>
              </a:buClr>
              <a:buSzPts val="900"/>
              <a:buNone/>
              <a:defRPr sz="900"/>
            </a:lvl2pPr>
            <a:lvl3pPr indent="-228600" lvl="2" marL="1371600" algn="l">
              <a:lnSpc>
                <a:spcPct val="90000"/>
              </a:lnSpc>
              <a:spcBef>
                <a:spcPts val="400"/>
              </a:spcBef>
              <a:spcAft>
                <a:spcPts val="0"/>
              </a:spcAft>
              <a:buClr>
                <a:schemeClr val="dk1"/>
              </a:buClr>
              <a:buSzPts val="800"/>
              <a:buNone/>
              <a:defRPr sz="800"/>
            </a:lvl3pPr>
            <a:lvl4pPr indent="-228600" lvl="3" marL="1828800" algn="l">
              <a:lnSpc>
                <a:spcPct val="90000"/>
              </a:lnSpc>
              <a:spcBef>
                <a:spcPts val="400"/>
              </a:spcBef>
              <a:spcAft>
                <a:spcPts val="0"/>
              </a:spcAft>
              <a:buClr>
                <a:schemeClr val="dk1"/>
              </a:buClr>
              <a:buSzPts val="700"/>
              <a:buNone/>
              <a:defRPr sz="700"/>
            </a:lvl4pPr>
            <a:lvl5pPr indent="-228600" lvl="4" marL="2286000" algn="l">
              <a:lnSpc>
                <a:spcPct val="90000"/>
              </a:lnSpc>
              <a:spcBef>
                <a:spcPts val="400"/>
              </a:spcBef>
              <a:spcAft>
                <a:spcPts val="0"/>
              </a:spcAft>
              <a:buClr>
                <a:schemeClr val="dk1"/>
              </a:buClr>
              <a:buSzPts val="700"/>
              <a:buNone/>
              <a:defRPr sz="700"/>
            </a:lvl5pPr>
            <a:lvl6pPr indent="-228600" lvl="5" marL="2743200" algn="l">
              <a:lnSpc>
                <a:spcPct val="90000"/>
              </a:lnSpc>
              <a:spcBef>
                <a:spcPts val="400"/>
              </a:spcBef>
              <a:spcAft>
                <a:spcPts val="0"/>
              </a:spcAft>
              <a:buClr>
                <a:schemeClr val="dk1"/>
              </a:buClr>
              <a:buSzPts val="700"/>
              <a:buNone/>
              <a:defRPr sz="700"/>
            </a:lvl6pPr>
            <a:lvl7pPr indent="-228600" lvl="6" marL="3200400" algn="l">
              <a:lnSpc>
                <a:spcPct val="90000"/>
              </a:lnSpc>
              <a:spcBef>
                <a:spcPts val="400"/>
              </a:spcBef>
              <a:spcAft>
                <a:spcPts val="0"/>
              </a:spcAft>
              <a:buClr>
                <a:schemeClr val="dk1"/>
              </a:buClr>
              <a:buSzPts val="700"/>
              <a:buNone/>
              <a:defRPr sz="700"/>
            </a:lvl7pPr>
            <a:lvl8pPr indent="-228600" lvl="7" marL="3657600" algn="l">
              <a:lnSpc>
                <a:spcPct val="90000"/>
              </a:lnSpc>
              <a:spcBef>
                <a:spcPts val="400"/>
              </a:spcBef>
              <a:spcAft>
                <a:spcPts val="0"/>
              </a:spcAft>
              <a:buClr>
                <a:schemeClr val="dk1"/>
              </a:buClr>
              <a:buSzPts val="700"/>
              <a:buNone/>
              <a:defRPr sz="700"/>
            </a:lvl8pPr>
            <a:lvl9pPr indent="-228600" lvl="8" marL="4114800" algn="l">
              <a:lnSpc>
                <a:spcPct val="90000"/>
              </a:lnSpc>
              <a:spcBef>
                <a:spcPts val="400"/>
              </a:spcBef>
              <a:spcAft>
                <a:spcPts val="0"/>
              </a:spcAft>
              <a:buClr>
                <a:schemeClr val="dk1"/>
              </a:buClr>
              <a:buSzPts val="700"/>
              <a:buNone/>
              <a:defRPr sz="700"/>
            </a:lvl9pPr>
          </a:lstStyle>
          <a:p/>
        </p:txBody>
      </p:sp>
      <p:sp>
        <p:nvSpPr>
          <p:cNvPr id="166" name="Google Shape;166;p44"/>
          <p:cNvSpPr txBox="1"/>
          <p:nvPr>
            <p:ph idx="7" type="body"/>
          </p:nvPr>
        </p:nvSpPr>
        <p:spPr>
          <a:xfrm>
            <a:off x="6037298" y="3143250"/>
            <a:ext cx="2592600" cy="512100"/>
          </a:xfrm>
          <a:prstGeom prst="rect">
            <a:avLst/>
          </a:prstGeom>
          <a:noFill/>
          <a:ln>
            <a:noFill/>
          </a:ln>
        </p:spPr>
        <p:txBody>
          <a:bodyPr anchorCtr="0" anchor="b" bIns="34275" lIns="68575" spcFirstLastPara="1" rIns="68575" wrap="square" tIns="34275">
            <a:noAutofit/>
          </a:bodyPr>
          <a:lstStyle>
            <a:lvl1pPr indent="-228600" lvl="0" marL="457200" algn="l">
              <a:lnSpc>
                <a:spcPct val="90000"/>
              </a:lnSpc>
              <a:spcBef>
                <a:spcPts val="800"/>
              </a:spcBef>
              <a:spcAft>
                <a:spcPts val="0"/>
              </a:spcAft>
              <a:buClr>
                <a:schemeClr val="dk1"/>
              </a:buClr>
              <a:buSzPts val="1800"/>
              <a:buNone/>
              <a:defRPr b="0" sz="1800">
                <a:solidFill>
                  <a:schemeClr val="dk1"/>
                </a:solidFil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67" name="Google Shape;167;p44"/>
          <p:cNvSpPr/>
          <p:nvPr>
            <p:ph idx="8" type="pic"/>
          </p:nvPr>
        </p:nvSpPr>
        <p:spPr>
          <a:xfrm>
            <a:off x="6037391" y="1771650"/>
            <a:ext cx="2586000" cy="1143000"/>
          </a:xfrm>
          <a:prstGeom prst="roundRect">
            <a:avLst>
              <a:gd fmla="val 0" name="adj"/>
            </a:avLst>
          </a:prstGeom>
          <a:noFill/>
          <a:ln>
            <a:noFill/>
          </a:ln>
          <a:effectLst>
            <a:outerShdw blurRad="50800" rotWithShape="0" algn="tl" dir="5400000" dist="50800">
              <a:srgbClr val="000000">
                <a:alpha val="40392"/>
              </a:srgbClr>
            </a:outerShdw>
          </a:effectLst>
        </p:spPr>
      </p:sp>
      <p:sp>
        <p:nvSpPr>
          <p:cNvPr id="168" name="Google Shape;168;p44"/>
          <p:cNvSpPr txBox="1"/>
          <p:nvPr>
            <p:ph idx="9" type="body"/>
          </p:nvPr>
        </p:nvSpPr>
        <p:spPr>
          <a:xfrm>
            <a:off x="6037298" y="3655321"/>
            <a:ext cx="2589300" cy="10086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100"/>
              <a:buNone/>
              <a:defRPr sz="1100"/>
            </a:lvl1pPr>
            <a:lvl2pPr indent="-228600" lvl="1" marL="914400" algn="l">
              <a:lnSpc>
                <a:spcPct val="90000"/>
              </a:lnSpc>
              <a:spcBef>
                <a:spcPts val="400"/>
              </a:spcBef>
              <a:spcAft>
                <a:spcPts val="0"/>
              </a:spcAft>
              <a:buClr>
                <a:schemeClr val="dk1"/>
              </a:buClr>
              <a:buSzPts val="900"/>
              <a:buNone/>
              <a:defRPr sz="900"/>
            </a:lvl2pPr>
            <a:lvl3pPr indent="-228600" lvl="2" marL="1371600" algn="l">
              <a:lnSpc>
                <a:spcPct val="90000"/>
              </a:lnSpc>
              <a:spcBef>
                <a:spcPts val="400"/>
              </a:spcBef>
              <a:spcAft>
                <a:spcPts val="0"/>
              </a:spcAft>
              <a:buClr>
                <a:schemeClr val="dk1"/>
              </a:buClr>
              <a:buSzPts val="800"/>
              <a:buNone/>
              <a:defRPr sz="800"/>
            </a:lvl3pPr>
            <a:lvl4pPr indent="-228600" lvl="3" marL="1828800" algn="l">
              <a:lnSpc>
                <a:spcPct val="90000"/>
              </a:lnSpc>
              <a:spcBef>
                <a:spcPts val="400"/>
              </a:spcBef>
              <a:spcAft>
                <a:spcPts val="0"/>
              </a:spcAft>
              <a:buClr>
                <a:schemeClr val="dk1"/>
              </a:buClr>
              <a:buSzPts val="700"/>
              <a:buNone/>
              <a:defRPr sz="700"/>
            </a:lvl4pPr>
            <a:lvl5pPr indent="-228600" lvl="4" marL="2286000" algn="l">
              <a:lnSpc>
                <a:spcPct val="90000"/>
              </a:lnSpc>
              <a:spcBef>
                <a:spcPts val="400"/>
              </a:spcBef>
              <a:spcAft>
                <a:spcPts val="0"/>
              </a:spcAft>
              <a:buClr>
                <a:schemeClr val="dk1"/>
              </a:buClr>
              <a:buSzPts val="700"/>
              <a:buNone/>
              <a:defRPr sz="700"/>
            </a:lvl5pPr>
            <a:lvl6pPr indent="-228600" lvl="5" marL="2743200" algn="l">
              <a:lnSpc>
                <a:spcPct val="90000"/>
              </a:lnSpc>
              <a:spcBef>
                <a:spcPts val="400"/>
              </a:spcBef>
              <a:spcAft>
                <a:spcPts val="0"/>
              </a:spcAft>
              <a:buClr>
                <a:schemeClr val="dk1"/>
              </a:buClr>
              <a:buSzPts val="700"/>
              <a:buNone/>
              <a:defRPr sz="700"/>
            </a:lvl6pPr>
            <a:lvl7pPr indent="-228600" lvl="6" marL="3200400" algn="l">
              <a:lnSpc>
                <a:spcPct val="90000"/>
              </a:lnSpc>
              <a:spcBef>
                <a:spcPts val="400"/>
              </a:spcBef>
              <a:spcAft>
                <a:spcPts val="0"/>
              </a:spcAft>
              <a:buClr>
                <a:schemeClr val="dk1"/>
              </a:buClr>
              <a:buSzPts val="700"/>
              <a:buNone/>
              <a:defRPr sz="700"/>
            </a:lvl7pPr>
            <a:lvl8pPr indent="-228600" lvl="7" marL="3657600" algn="l">
              <a:lnSpc>
                <a:spcPct val="90000"/>
              </a:lnSpc>
              <a:spcBef>
                <a:spcPts val="400"/>
              </a:spcBef>
              <a:spcAft>
                <a:spcPts val="0"/>
              </a:spcAft>
              <a:buClr>
                <a:schemeClr val="dk1"/>
              </a:buClr>
              <a:buSzPts val="700"/>
              <a:buNone/>
              <a:defRPr sz="700"/>
            </a:lvl8pPr>
            <a:lvl9pPr indent="-228600" lvl="8" marL="4114800" algn="l">
              <a:lnSpc>
                <a:spcPct val="90000"/>
              </a:lnSpc>
              <a:spcBef>
                <a:spcPts val="400"/>
              </a:spcBef>
              <a:spcAft>
                <a:spcPts val="0"/>
              </a:spcAft>
              <a:buClr>
                <a:schemeClr val="dk1"/>
              </a:buClr>
              <a:buSzPts val="700"/>
              <a:buNone/>
              <a:defRPr sz="700"/>
            </a:lvl9pPr>
          </a:lstStyle>
          <a:p/>
        </p:txBody>
      </p:sp>
      <p:sp>
        <p:nvSpPr>
          <p:cNvPr id="169" name="Google Shape;169;p44"/>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0" name="Google Shape;170;p44"/>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44"/>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2" name="Shape 172"/>
        <p:cNvGrpSpPr/>
        <p:nvPr/>
      </p:nvGrpSpPr>
      <p:grpSpPr>
        <a:xfrm>
          <a:off x="0" y="0"/>
          <a:ext cx="0" cy="0"/>
          <a:chOff x="0" y="0"/>
          <a:chExt cx="0" cy="0"/>
        </a:xfrm>
      </p:grpSpPr>
      <p:sp>
        <p:nvSpPr>
          <p:cNvPr id="173" name="Google Shape;173;p45"/>
          <p:cNvSpPr txBox="1"/>
          <p:nvPr>
            <p:ph type="title"/>
          </p:nvPr>
        </p:nvSpPr>
        <p:spPr>
          <a:xfrm>
            <a:off x="2171700" y="573280"/>
            <a:ext cx="6458100" cy="969900"/>
          </a:xfrm>
          <a:prstGeom prst="rect">
            <a:avLst/>
          </a:prstGeom>
          <a:noFill/>
          <a:ln>
            <a:noFill/>
          </a:ln>
        </p:spPr>
        <p:txBody>
          <a:bodyPr anchorCtr="0" anchor="ctr" bIns="34275" lIns="68575" spcFirstLastPara="1" rIns="68575" wrap="square" tIns="34275">
            <a:normAutofit/>
          </a:bodyPr>
          <a:lstStyle>
            <a:lvl1pPr lvl="0" algn="r">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4" name="Google Shape;174;p45"/>
          <p:cNvSpPr txBox="1"/>
          <p:nvPr>
            <p:ph idx="1" type="body"/>
          </p:nvPr>
        </p:nvSpPr>
        <p:spPr>
          <a:xfrm rot="5400000">
            <a:off x="3063000" y="-902731"/>
            <a:ext cx="3018000" cy="8115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5" name="Google Shape;175;p45"/>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6" name="Google Shape;176;p45"/>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7" name="Google Shape;177;p45"/>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78" name="Shape 178"/>
        <p:cNvGrpSpPr/>
        <p:nvPr/>
      </p:nvGrpSpPr>
      <p:grpSpPr>
        <a:xfrm>
          <a:off x="0" y="0"/>
          <a:ext cx="0" cy="0"/>
          <a:chOff x="0" y="0"/>
          <a:chExt cx="0" cy="0"/>
        </a:xfrm>
      </p:grpSpPr>
      <p:pic>
        <p:nvPicPr>
          <p:cNvPr descr="C3-HD-BTM.png" id="179" name="Google Shape;179;p46"/>
          <p:cNvPicPr preferRelativeResize="0"/>
          <p:nvPr/>
        </p:nvPicPr>
        <p:blipFill rotWithShape="1">
          <a:blip r:embed="rId2">
            <a:alphaModFix/>
          </a:blip>
          <a:srcRect b="0" l="0" r="0" t="0"/>
          <a:stretch/>
        </p:blipFill>
        <p:spPr>
          <a:xfrm>
            <a:off x="0" y="3281363"/>
            <a:ext cx="9144000" cy="1862138"/>
          </a:xfrm>
          <a:prstGeom prst="rect">
            <a:avLst/>
          </a:prstGeom>
          <a:noFill/>
          <a:ln>
            <a:noFill/>
          </a:ln>
        </p:spPr>
      </p:pic>
      <p:sp>
        <p:nvSpPr>
          <p:cNvPr id="180" name="Google Shape;180;p46"/>
          <p:cNvSpPr txBox="1"/>
          <p:nvPr>
            <p:ph type="title"/>
          </p:nvPr>
        </p:nvSpPr>
        <p:spPr>
          <a:xfrm rot="5400000">
            <a:off x="6394650" y="1250900"/>
            <a:ext cx="2927100" cy="15429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000"/>
              <a:buFont typeface="Century Gothic"/>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46"/>
          <p:cNvSpPr txBox="1"/>
          <p:nvPr>
            <p:ph idx="1" type="body"/>
          </p:nvPr>
        </p:nvSpPr>
        <p:spPr>
          <a:xfrm rot="5400000">
            <a:off x="2381450" y="-1054150"/>
            <a:ext cx="2927100" cy="6153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2" name="Google Shape;182;p46"/>
          <p:cNvSpPr txBox="1"/>
          <p:nvPr>
            <p:ph idx="10" type="dt"/>
          </p:nvPr>
        </p:nvSpPr>
        <p:spPr>
          <a:xfrm>
            <a:off x="5860839" y="284956"/>
            <a:ext cx="2183100" cy="273900"/>
          </a:xfrm>
          <a:prstGeom prst="rect">
            <a:avLst/>
          </a:prstGeom>
          <a:noFill/>
          <a:ln>
            <a:noFill/>
          </a:ln>
        </p:spPr>
        <p:txBody>
          <a:bodyPr anchorCtr="0" anchor="ctr" bIns="34275" lIns="68575" spcFirstLastPara="1" rIns="68575" wrap="square" tIns="34275">
            <a:noAutofit/>
          </a:bodyPr>
          <a:lstStyle>
            <a:lvl1pPr lvl="0" algn="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3" name="Google Shape;183;p46"/>
          <p:cNvSpPr txBox="1"/>
          <p:nvPr>
            <p:ph idx="11" type="ftr"/>
          </p:nvPr>
        </p:nvSpPr>
        <p:spPr>
          <a:xfrm>
            <a:off x="514350" y="285750"/>
            <a:ext cx="52437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4" name="Google Shape;184;p46"/>
          <p:cNvSpPr txBox="1"/>
          <p:nvPr>
            <p:ph idx="12" type="sldNum"/>
          </p:nvPr>
        </p:nvSpPr>
        <p:spPr>
          <a:xfrm>
            <a:off x="8146839" y="285750"/>
            <a:ext cx="4830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19" Type="http://schemas.openxmlformats.org/officeDocument/2006/relationships/theme" Target="../theme/theme2.xml"/><Relationship Id="rId6" Type="http://schemas.openxmlformats.org/officeDocument/2006/relationships/slideLayout" Target="../slideLayouts/slideLayout16.xml"/><Relationship Id="rId18" Type="http://schemas.openxmlformats.org/officeDocument/2006/relationships/slideLayout" Target="../slideLayouts/slideLayout28.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pic>
        <p:nvPicPr>
          <p:cNvPr descr="C3-HD-TOP.png" id="51" name="Google Shape;51;p20"/>
          <p:cNvPicPr preferRelativeResize="0"/>
          <p:nvPr/>
        </p:nvPicPr>
        <p:blipFill rotWithShape="1">
          <a:blip r:embed="rId1">
            <a:alphaModFix/>
          </a:blip>
          <a:srcRect b="0" l="0" r="0" t="0"/>
          <a:stretch/>
        </p:blipFill>
        <p:spPr>
          <a:xfrm>
            <a:off x="0" y="0"/>
            <a:ext cx="9144000" cy="1081088"/>
          </a:xfrm>
          <a:prstGeom prst="rect">
            <a:avLst/>
          </a:prstGeom>
          <a:noFill/>
          <a:ln>
            <a:noFill/>
          </a:ln>
        </p:spPr>
      </p:pic>
      <p:sp>
        <p:nvSpPr>
          <p:cNvPr id="52" name="Google Shape;52;p20"/>
          <p:cNvSpPr txBox="1"/>
          <p:nvPr>
            <p:ph type="title"/>
          </p:nvPr>
        </p:nvSpPr>
        <p:spPr>
          <a:xfrm>
            <a:off x="2171700" y="573280"/>
            <a:ext cx="6458100" cy="969900"/>
          </a:xfrm>
          <a:prstGeom prst="rect">
            <a:avLst/>
          </a:prstGeom>
          <a:noFill/>
          <a:ln>
            <a:noFill/>
          </a:ln>
        </p:spPr>
        <p:txBody>
          <a:bodyPr anchorCtr="0" anchor="ctr" bIns="34275" lIns="68575" spcFirstLastPara="1" rIns="68575" wrap="square" tIns="34275">
            <a:normAutofit/>
          </a:bodyPr>
          <a:lstStyle>
            <a:lvl1pPr lvl="0" marR="0" rtl="0" algn="r">
              <a:lnSpc>
                <a:spcPct val="90000"/>
              </a:lnSpc>
              <a:spcBef>
                <a:spcPts val="0"/>
              </a:spcBef>
              <a:spcAft>
                <a:spcPts val="0"/>
              </a:spcAft>
              <a:buClr>
                <a:schemeClr val="dk1"/>
              </a:buClr>
              <a:buSzPts val="3000"/>
              <a:buFont typeface="Century Gothic"/>
              <a:buNone/>
              <a:defRPr b="0" i="0" sz="30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p20"/>
          <p:cNvSpPr txBox="1"/>
          <p:nvPr>
            <p:ph idx="1" type="body"/>
          </p:nvPr>
        </p:nvSpPr>
        <p:spPr>
          <a:xfrm>
            <a:off x="514350" y="1645920"/>
            <a:ext cx="8115300" cy="3018000"/>
          </a:xfrm>
          <a:prstGeom prst="rect">
            <a:avLst/>
          </a:prstGeom>
          <a:noFill/>
          <a:ln>
            <a:noFill/>
          </a:ln>
        </p:spPr>
        <p:txBody>
          <a:bodyPr anchorCtr="0" anchor="t" bIns="34275" lIns="68575" spcFirstLastPara="1" rIns="68575" wrap="square" tIns="34275">
            <a:normAutofit/>
          </a:bodyPr>
          <a:lstStyle>
            <a:lvl1pPr indent="-336550" lvl="0" marL="457200" marR="0" rtl="0" algn="l">
              <a:lnSpc>
                <a:spcPct val="90000"/>
              </a:lnSpc>
              <a:spcBef>
                <a:spcPts val="800"/>
              </a:spcBef>
              <a:spcAft>
                <a:spcPts val="0"/>
              </a:spcAft>
              <a:buClr>
                <a:schemeClr val="dk1"/>
              </a:buClr>
              <a:buSzPts val="1700"/>
              <a:buFont typeface="Arial"/>
              <a:buChar char="•"/>
              <a:defRPr b="0" i="0" sz="1700" u="none" cap="none" strike="noStrike">
                <a:solidFill>
                  <a:schemeClr val="dk1"/>
                </a:solidFill>
                <a:latin typeface="Century Gothic"/>
                <a:ea typeface="Century Gothic"/>
                <a:cs typeface="Century Gothic"/>
                <a:sym typeface="Century Gothic"/>
              </a:defRPr>
            </a:lvl1pPr>
            <a:lvl2pPr indent="-323850" lvl="1" marL="9144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entury Gothic"/>
                <a:ea typeface="Century Gothic"/>
                <a:cs typeface="Century Gothic"/>
                <a:sym typeface="Century Gothic"/>
              </a:defRPr>
            </a:lvl2pPr>
            <a:lvl3pPr indent="-317500" lvl="2" marL="1371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entury Gothic"/>
                <a:ea typeface="Century Gothic"/>
                <a:cs typeface="Century Gothic"/>
                <a:sym typeface="Century Gothic"/>
              </a:defRPr>
            </a:lvl3pPr>
            <a:lvl4pPr indent="-304800" lvl="3" marL="1828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entury Gothic"/>
                <a:ea typeface="Century Gothic"/>
                <a:cs typeface="Century Gothic"/>
                <a:sym typeface="Century Gothic"/>
              </a:defRPr>
            </a:lvl4pPr>
            <a:lvl5pPr indent="-304800" lvl="4" marL="22860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entury Gothic"/>
                <a:ea typeface="Century Gothic"/>
                <a:cs typeface="Century Gothic"/>
                <a:sym typeface="Century Gothic"/>
              </a:defRPr>
            </a:lvl5pPr>
            <a:lvl6pPr indent="-304800" lvl="5" marL="27432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entury Gothic"/>
                <a:ea typeface="Century Gothic"/>
                <a:cs typeface="Century Gothic"/>
                <a:sym typeface="Century Gothic"/>
              </a:defRPr>
            </a:lvl6pPr>
            <a:lvl7pPr indent="-304800" lvl="6" marL="32004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entury Gothic"/>
                <a:ea typeface="Century Gothic"/>
                <a:cs typeface="Century Gothic"/>
                <a:sym typeface="Century Gothic"/>
              </a:defRPr>
            </a:lvl7pPr>
            <a:lvl8pPr indent="-304800" lvl="7" marL="36576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entury Gothic"/>
                <a:ea typeface="Century Gothic"/>
                <a:cs typeface="Century Gothic"/>
                <a:sym typeface="Century Gothic"/>
              </a:defRPr>
            </a:lvl8pPr>
            <a:lvl9pPr indent="-304800" lvl="8" marL="4114800" marR="0" rtl="0" algn="l">
              <a:lnSpc>
                <a:spcPct val="90000"/>
              </a:lnSpc>
              <a:spcBef>
                <a:spcPts val="400"/>
              </a:spcBef>
              <a:spcAft>
                <a:spcPts val="0"/>
              </a:spcAft>
              <a:buClr>
                <a:schemeClr val="dk1"/>
              </a:buClr>
              <a:buSzPts val="1200"/>
              <a:buFont typeface="Arial"/>
              <a:buChar char="•"/>
              <a:defRPr b="0" i="0" sz="1200" u="none" cap="none" strike="noStrike">
                <a:solidFill>
                  <a:schemeClr val="dk1"/>
                </a:solidFill>
                <a:latin typeface="Century Gothic"/>
                <a:ea typeface="Century Gothic"/>
                <a:cs typeface="Century Gothic"/>
                <a:sym typeface="Century Gothic"/>
              </a:defRPr>
            </a:lvl9pPr>
          </a:lstStyle>
          <a:p/>
        </p:txBody>
      </p:sp>
      <p:sp>
        <p:nvSpPr>
          <p:cNvPr id="54" name="Google Shape;54;p20"/>
          <p:cNvSpPr txBox="1"/>
          <p:nvPr>
            <p:ph idx="10" type="dt"/>
          </p:nvPr>
        </p:nvSpPr>
        <p:spPr>
          <a:xfrm>
            <a:off x="6446520" y="4767263"/>
            <a:ext cx="2183100" cy="2739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8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9pPr>
          </a:lstStyle>
          <a:p/>
        </p:txBody>
      </p:sp>
      <p:sp>
        <p:nvSpPr>
          <p:cNvPr id="55" name="Google Shape;55;p20"/>
          <p:cNvSpPr txBox="1"/>
          <p:nvPr>
            <p:ph idx="11" type="ftr"/>
          </p:nvPr>
        </p:nvSpPr>
        <p:spPr>
          <a:xfrm>
            <a:off x="514350" y="4766884"/>
            <a:ext cx="58293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rgbClr val="888888"/>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entury Gothic"/>
                <a:ea typeface="Century Gothic"/>
                <a:cs typeface="Century Gothic"/>
                <a:sym typeface="Century Gothic"/>
              </a:defRPr>
            </a:lvl9pPr>
          </a:lstStyle>
          <a:p/>
        </p:txBody>
      </p:sp>
      <p:sp>
        <p:nvSpPr>
          <p:cNvPr id="56" name="Google Shape;56;p20"/>
          <p:cNvSpPr txBox="1"/>
          <p:nvPr>
            <p:ph idx="12" type="sldNum"/>
          </p:nvPr>
        </p:nvSpPr>
        <p:spPr>
          <a:xfrm>
            <a:off x="6572250" y="285750"/>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elastic-khorana-70231e.netlify.app/slides/12-interactive-viz2/slides.html#1" TargetMode="External"/><Relationship Id="rId4" Type="http://schemas.openxmlformats.org/officeDocument/2006/relationships/hyperlink" Target="https://abigailhorn.github.io/PM566-final-project/12-lab.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hyperlink" Target="https://sites.google.com/usc.edu/social-media-habits" TargetMode="External"/><Relationship Id="rId8"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3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9.jpg"/><Relationship Id="rId6" Type="http://schemas.openxmlformats.org/officeDocument/2006/relationships/image" Target="../media/image31.jpg"/><Relationship Id="rId7" Type="http://schemas.openxmlformats.org/officeDocument/2006/relationships/image" Target="../media/image30.jpg"/><Relationship Id="rId8"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s://forms.gle/VREHxGuJUqkbbTWS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s://www.isi.edu/~ulf/teaching/DataFirstProjectsFall2023.html" TargetMode="External"/><Relationship Id="rId4" Type="http://schemas.openxmlformats.org/officeDocument/2006/relationships/hyperlink" Target="https://docs.google.com/presentation/d/1yW3BSnOtrFAQfGRJfCQzZsEimf8sTfiGtIPtF2jwrrk/edit#slide=id.g240a9d2851d_3_89" TargetMode="External"/><Relationship Id="rId5" Type="http://schemas.openxmlformats.org/officeDocument/2006/relationships/hyperlink" Target="https://www.isi.edu/~ulf/DataFirstFall2023/index.html" TargetMode="External"/><Relationship Id="rId6" Type="http://schemas.openxmlformats.org/officeDocument/2006/relationships/hyperlink" Target="https://forms.gle/ABM5caP55kCe1eqz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ckids-datafirst.github.io/website/info-students/" TargetMode="External"/><Relationship Id="rId4" Type="http://schemas.openxmlformats.org/officeDocument/2006/relationships/hyperlink" Target="https://www.isi.edu/~ulf/DataFirstFall2023/index.html" TargetMode="External"/><Relationship Id="rId5" Type="http://schemas.openxmlformats.org/officeDocument/2006/relationships/hyperlink" Target="https://piazza.com/usc/fall2023/dsci591/home" TargetMode="External"/><Relationship Id="rId6" Type="http://schemas.openxmlformats.org/officeDocument/2006/relationships/hyperlink" Target="https://piazza.com/usc/fall2023/dsci591" TargetMode="External"/><Relationship Id="rId7" Type="http://schemas.openxmlformats.org/officeDocument/2006/relationships/hyperlink" Target="https://www.isi.edu/~ulf/teaching/DataFirstProjectsFall2023.html" TargetMode="External"/><Relationship Id="rId8" Type="http://schemas.openxmlformats.org/officeDocument/2006/relationships/hyperlink" Target="https://forms.gle/ABM5caP55kCe1eqz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9.png"/><Relationship Id="rId6" Type="http://schemas.openxmlformats.org/officeDocument/2006/relationships/hyperlink" Target="https://www.sites.google.com/view/continuous-food-indicato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hyperlink" Target="https://cllei12.github.io/"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urldefense.com/v2/url?u=https-3A__sustainability.usc.edu_assignment-2Dearth_2028-2Dframework_goals_&amp;d=DwMGaQ&amp;c=qzHnJIRvjI6L-clJH8JwLQvf_Iq43fzikf6aoxZgMb8&amp;r=FQ9ju5ssOcSvsolKx0zvDg&amp;m=sd1tb1j4FC1CZNoxtZe-c8H81sk7iCWUXamIIuthqKo&amp;s=2alGeTIw8tDOAFQvTZ81oGuOr-I8mpnkoKelUoMq8jM&amp;e="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
          <p:cNvSpPr txBox="1"/>
          <p:nvPr/>
        </p:nvSpPr>
        <p:spPr>
          <a:xfrm>
            <a:off x="291675" y="61200"/>
            <a:ext cx="8520600" cy="792600"/>
          </a:xfrm>
          <a:prstGeom prst="rect">
            <a:avLst/>
          </a:prstGeom>
          <a:noFill/>
          <a:ln>
            <a:noFill/>
          </a:ln>
        </p:spPr>
        <p:txBody>
          <a:bodyPr anchorCtr="0" anchor="b" bIns="91425" lIns="91425" spcFirstLastPara="1" rIns="91425" wrap="square" tIns="91425">
            <a:normAutofit fontScale="85000"/>
          </a:bodyPr>
          <a:lstStyle/>
          <a:p>
            <a:pPr indent="0" lvl="0" marL="0" marR="0" rtl="0" algn="ctr">
              <a:lnSpc>
                <a:spcPct val="100000"/>
              </a:lnSpc>
              <a:spcBef>
                <a:spcPts val="0"/>
              </a:spcBef>
              <a:spcAft>
                <a:spcPts val="0"/>
              </a:spcAft>
              <a:buClr>
                <a:srgbClr val="000000"/>
              </a:buClr>
              <a:buSzPct val="100000"/>
              <a:buFont typeface="Arial"/>
              <a:buNone/>
            </a:pPr>
            <a:r>
              <a:rPr b="0" i="0" lang="en" sz="4100" u="none" cap="none" strike="noStrike">
                <a:solidFill>
                  <a:srgbClr val="000000"/>
                </a:solidFill>
                <a:latin typeface="Arial"/>
                <a:ea typeface="Arial"/>
                <a:cs typeface="Arial"/>
                <a:sym typeface="Arial"/>
              </a:rPr>
              <a:t>Welcome to the DataF</a:t>
            </a:r>
            <a:r>
              <a:rPr lang="en" sz="4100"/>
              <a:t>irst</a:t>
            </a:r>
            <a:r>
              <a:rPr b="0" i="0" lang="en" sz="4100" u="none" cap="none" strike="noStrike">
                <a:solidFill>
                  <a:srgbClr val="000000"/>
                </a:solidFill>
                <a:latin typeface="Arial"/>
                <a:ea typeface="Arial"/>
                <a:cs typeface="Arial"/>
                <a:sym typeface="Arial"/>
              </a:rPr>
              <a:t> kick off event!</a:t>
            </a:r>
            <a:endParaRPr b="0" i="0" sz="4100" u="none" cap="none" strike="noStrike">
              <a:solidFill>
                <a:srgbClr val="000000"/>
              </a:solidFill>
              <a:latin typeface="Arial"/>
              <a:ea typeface="Arial"/>
              <a:cs typeface="Arial"/>
              <a:sym typeface="Arial"/>
            </a:endParaRPr>
          </a:p>
        </p:txBody>
      </p:sp>
      <p:sp>
        <p:nvSpPr>
          <p:cNvPr id="190" name="Google Shape;190;p1"/>
          <p:cNvSpPr txBox="1"/>
          <p:nvPr/>
        </p:nvSpPr>
        <p:spPr>
          <a:xfrm>
            <a:off x="291675" y="720525"/>
            <a:ext cx="8520600" cy="481500"/>
          </a:xfrm>
          <a:prstGeom prst="rect">
            <a:avLst/>
          </a:prstGeom>
          <a:noFill/>
          <a:ln>
            <a:noFill/>
          </a:ln>
        </p:spPr>
        <p:txBody>
          <a:bodyPr anchorCtr="0" anchor="t" bIns="91425" lIns="91425" spcFirstLastPara="1" rIns="91425" wrap="square" tIns="91425">
            <a:normAutofit fontScale="92500" lnSpcReduction="20000"/>
          </a:bodyPr>
          <a:lstStyle/>
          <a:p>
            <a:pPr indent="0" lvl="0" marL="0" marR="0" rtl="0" algn="ctr">
              <a:lnSpc>
                <a:spcPct val="100000"/>
              </a:lnSpc>
              <a:spcBef>
                <a:spcPts val="0"/>
              </a:spcBef>
              <a:spcAft>
                <a:spcPts val="0"/>
              </a:spcAft>
              <a:buClr>
                <a:srgbClr val="000000"/>
              </a:buClr>
              <a:buSzPct val="100000"/>
              <a:buFont typeface="Arial"/>
              <a:buNone/>
            </a:pPr>
            <a:r>
              <a:rPr lang="en" sz="2500">
                <a:solidFill>
                  <a:srgbClr val="595959"/>
                </a:solidFill>
              </a:rPr>
              <a:t>Fall</a:t>
            </a:r>
            <a:r>
              <a:rPr b="0" i="0" lang="en" sz="2500" u="none" cap="none" strike="noStrike">
                <a:solidFill>
                  <a:srgbClr val="595959"/>
                </a:solidFill>
                <a:latin typeface="Arial"/>
                <a:ea typeface="Arial"/>
                <a:cs typeface="Arial"/>
                <a:sym typeface="Arial"/>
              </a:rPr>
              <a:t> 2023</a:t>
            </a:r>
            <a:endParaRPr b="0" i="0" sz="2500" u="none" cap="none" strike="noStrike">
              <a:solidFill>
                <a:srgbClr val="595959"/>
              </a:solidFill>
              <a:latin typeface="Arial"/>
              <a:ea typeface="Arial"/>
              <a:cs typeface="Arial"/>
              <a:sym typeface="Arial"/>
            </a:endParaRPr>
          </a:p>
        </p:txBody>
      </p:sp>
      <p:sp>
        <p:nvSpPr>
          <p:cNvPr id="191" name="Google Shape;191;p1"/>
          <p:cNvSpPr/>
          <p:nvPr/>
        </p:nvSpPr>
        <p:spPr>
          <a:xfrm>
            <a:off x="288625" y="111275"/>
            <a:ext cx="8520600" cy="666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
          <p:cNvSpPr/>
          <p:nvPr/>
        </p:nvSpPr>
        <p:spPr>
          <a:xfrm>
            <a:off x="291675" y="1202025"/>
            <a:ext cx="8520600" cy="66600"/>
          </a:xfrm>
          <a:prstGeom prst="rect">
            <a:avLst/>
          </a:prstGeom>
          <a:solidFill>
            <a:srgbClr val="CC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
          <p:cNvSpPr txBox="1"/>
          <p:nvPr/>
        </p:nvSpPr>
        <p:spPr>
          <a:xfrm>
            <a:off x="514400" y="1373825"/>
            <a:ext cx="82947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highlight>
                  <a:srgbClr val="FFFFFF"/>
                </a:highlight>
                <a:latin typeface="Arial"/>
                <a:ea typeface="Arial"/>
                <a:cs typeface="Arial"/>
                <a:sym typeface="Arial"/>
              </a:rPr>
              <a:t>DataF</a:t>
            </a:r>
            <a:r>
              <a:rPr lang="en" sz="1600">
                <a:solidFill>
                  <a:srgbClr val="666666"/>
                </a:solidFill>
                <a:highlight>
                  <a:srgbClr val="FFFFFF"/>
                </a:highlight>
              </a:rPr>
              <a:t>irst (formally DataFest)</a:t>
            </a:r>
            <a:r>
              <a:rPr b="0" i="0" lang="en" sz="1600" u="none" cap="none" strike="noStrike">
                <a:solidFill>
                  <a:srgbClr val="666666"/>
                </a:solidFill>
                <a:highlight>
                  <a:srgbClr val="FFFFFF"/>
                </a:highlight>
                <a:latin typeface="Arial"/>
                <a:ea typeface="Arial"/>
                <a:cs typeface="Arial"/>
                <a:sym typeface="Arial"/>
              </a:rPr>
              <a:t> is a semester-long event at USC where students from different backgrounds and programs get hands-on experience in real projects involving data science.</a:t>
            </a:r>
            <a:endParaRPr b="0" i="0" sz="1600" u="none" cap="none" strike="noStrike">
              <a:solidFill>
                <a:srgbClr val="666666"/>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666666"/>
                </a:solidFill>
                <a:highlight>
                  <a:srgbClr val="FFFFFF"/>
                </a:highlight>
                <a:latin typeface="Arial"/>
                <a:ea typeface="Arial"/>
                <a:cs typeface="Arial"/>
                <a:sym typeface="Arial"/>
              </a:rPr>
              <a:t>The projects are proposed by USC faculty and researchers. Students are assigned to a project of their choice. Students work in a small team supervised by a faculty mentor. </a:t>
            </a:r>
            <a:endParaRPr b="0" i="0" sz="1600" u="none" cap="none" strike="noStrike">
              <a:solidFill>
                <a:srgbClr val="666666"/>
              </a:solidFill>
              <a:highlight>
                <a:srgbClr val="FFFFFF"/>
              </a:highlight>
              <a:latin typeface="Arial"/>
              <a:ea typeface="Arial"/>
              <a:cs typeface="Arial"/>
              <a:sym typeface="Arial"/>
            </a:endParaRPr>
          </a:p>
        </p:txBody>
      </p:sp>
      <p:sp>
        <p:nvSpPr>
          <p:cNvPr id="194" name="Google Shape;194;p1"/>
          <p:cNvSpPr txBox="1"/>
          <p:nvPr/>
        </p:nvSpPr>
        <p:spPr>
          <a:xfrm>
            <a:off x="1246225" y="3055475"/>
            <a:ext cx="6842700" cy="1108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666666"/>
                </a:solidFill>
                <a:latin typeface="Arial"/>
                <a:ea typeface="Arial"/>
                <a:cs typeface="Arial"/>
                <a:sym typeface="Arial"/>
              </a:rPr>
              <a:t>Started in 2019</a:t>
            </a:r>
            <a:endParaRPr b="0" i="0" sz="2000" u="none" cap="none" strike="noStrike">
              <a:solidFill>
                <a:srgbClr val="666666"/>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2000" u="none" cap="none" strike="noStrike">
                <a:solidFill>
                  <a:srgbClr val="666666"/>
                </a:solidFill>
                <a:latin typeface="Arial"/>
                <a:ea typeface="Arial"/>
                <a:cs typeface="Arial"/>
                <a:sym typeface="Arial"/>
              </a:rPr>
              <a:t>1</a:t>
            </a:r>
            <a:r>
              <a:rPr lang="en" sz="2000">
                <a:solidFill>
                  <a:srgbClr val="666666"/>
                </a:solidFill>
              </a:rPr>
              <a:t>20+</a:t>
            </a:r>
            <a:r>
              <a:rPr b="0" i="0" lang="en" sz="2000" u="none" cap="none" strike="noStrike">
                <a:solidFill>
                  <a:srgbClr val="666666"/>
                </a:solidFill>
                <a:latin typeface="Arial"/>
                <a:ea typeface="Arial"/>
                <a:cs typeface="Arial"/>
                <a:sym typeface="Arial"/>
              </a:rPr>
              <a:t> projects </a:t>
            </a:r>
            <a:r>
              <a:rPr lang="en" sz="2000">
                <a:solidFill>
                  <a:srgbClr val="666666"/>
                </a:solidFill>
              </a:rPr>
              <a:t>successfully completed</a:t>
            </a:r>
            <a:endParaRPr b="0" i="0" sz="20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666666"/>
              </a:solidFill>
              <a:latin typeface="Arial"/>
              <a:ea typeface="Arial"/>
              <a:cs typeface="Arial"/>
              <a:sym typeface="Arial"/>
            </a:endParaRPr>
          </a:p>
        </p:txBody>
      </p:sp>
      <p:pic>
        <p:nvPicPr>
          <p:cNvPr id="195" name="Google Shape;195;p1"/>
          <p:cNvPicPr preferRelativeResize="0"/>
          <p:nvPr/>
        </p:nvPicPr>
        <p:blipFill rotWithShape="1">
          <a:blip r:embed="rId3">
            <a:alphaModFix/>
          </a:blip>
          <a:srcRect b="0" l="0" r="0" t="0"/>
          <a:stretch/>
        </p:blipFill>
        <p:spPr>
          <a:xfrm>
            <a:off x="1318200" y="4153848"/>
            <a:ext cx="2638258" cy="769500"/>
          </a:xfrm>
          <a:prstGeom prst="rect">
            <a:avLst/>
          </a:prstGeom>
          <a:noFill/>
          <a:ln>
            <a:noFill/>
          </a:ln>
        </p:spPr>
      </p:pic>
      <p:pic>
        <p:nvPicPr>
          <p:cNvPr id="196" name="Google Shape;196;p1"/>
          <p:cNvPicPr preferRelativeResize="0"/>
          <p:nvPr/>
        </p:nvPicPr>
        <p:blipFill rotWithShape="1">
          <a:blip r:embed="rId4">
            <a:alphaModFix/>
          </a:blip>
          <a:srcRect b="0" l="0" r="0" t="0"/>
          <a:stretch/>
        </p:blipFill>
        <p:spPr>
          <a:xfrm>
            <a:off x="4921300" y="4124575"/>
            <a:ext cx="2817625" cy="733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0" name="Shape 260"/>
        <p:cNvGrpSpPr/>
        <p:nvPr/>
      </p:nvGrpSpPr>
      <p:grpSpPr>
        <a:xfrm>
          <a:off x="0" y="0"/>
          <a:ext cx="0" cy="0"/>
          <a:chOff x="0" y="0"/>
          <a:chExt cx="0" cy="0"/>
        </a:xfrm>
      </p:grpSpPr>
      <p:sp>
        <p:nvSpPr>
          <p:cNvPr id="261" name="Google Shape;261;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We are encouraging students to make a website of their project!</a:t>
            </a:r>
            <a:endParaRPr/>
          </a:p>
        </p:txBody>
      </p:sp>
      <p:sp>
        <p:nvSpPr>
          <p:cNvPr id="262" name="Google Shape;262;p10"/>
          <p:cNvSpPr txBox="1"/>
          <p:nvPr>
            <p:ph idx="1" type="body"/>
          </p:nvPr>
        </p:nvSpPr>
        <p:spPr>
          <a:xfrm>
            <a:off x="311700" y="1393325"/>
            <a:ext cx="8520600" cy="31755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lnSpc>
                <a:spcPct val="115000"/>
              </a:lnSpc>
              <a:spcBef>
                <a:spcPts val="0"/>
              </a:spcBef>
              <a:spcAft>
                <a:spcPts val="0"/>
              </a:spcAft>
              <a:buSzPct val="129032"/>
              <a:buNone/>
            </a:pPr>
            <a:r>
              <a:rPr lang="en"/>
              <a:t>Information on how to make a website is shown here (we will send these links via email):</a:t>
            </a:r>
            <a:endParaRPr/>
          </a:p>
          <a:p>
            <a:pPr indent="-317182" lvl="0" marL="457200" rtl="0" algn="l">
              <a:lnSpc>
                <a:spcPct val="115000"/>
              </a:lnSpc>
              <a:spcBef>
                <a:spcPts val="1200"/>
              </a:spcBef>
              <a:spcAft>
                <a:spcPts val="0"/>
              </a:spcAft>
              <a:buSzPct val="100000"/>
              <a:buChar char="●"/>
            </a:pPr>
            <a:r>
              <a:rPr lang="en" u="sng">
                <a:solidFill>
                  <a:schemeClr val="hlink"/>
                </a:solidFill>
                <a:hlinkClick r:id="rId3"/>
              </a:rPr>
              <a:t>https://elastic-khorana-70231e.netlify.app/slides/12-interactive-viz2/slides.html#1</a:t>
            </a:r>
            <a:endParaRPr/>
          </a:p>
          <a:p>
            <a:pPr indent="-317182" lvl="0" marL="457200" rtl="0" algn="l">
              <a:lnSpc>
                <a:spcPct val="115000"/>
              </a:lnSpc>
              <a:spcBef>
                <a:spcPts val="0"/>
              </a:spcBef>
              <a:spcAft>
                <a:spcPts val="0"/>
              </a:spcAft>
              <a:buSzPct val="100000"/>
              <a:buChar char="●"/>
            </a:pPr>
            <a:r>
              <a:rPr lang="en" u="sng">
                <a:solidFill>
                  <a:schemeClr val="hlink"/>
                </a:solidFill>
                <a:hlinkClick r:id="rId4"/>
              </a:rPr>
              <a:t>https://abigailhorn.github.io/PM566-final-project/12-lab.html</a:t>
            </a:r>
            <a:endParaRPr/>
          </a:p>
          <a:p>
            <a:pPr indent="0" lvl="0" marL="0" rtl="0" algn="l">
              <a:lnSpc>
                <a:spcPct val="115000"/>
              </a:lnSpc>
              <a:spcBef>
                <a:spcPts val="1200"/>
              </a:spcBef>
              <a:spcAft>
                <a:spcPts val="0"/>
              </a:spcAft>
              <a:buSzPct val="129032"/>
              <a:buNone/>
            </a:pPr>
            <a:r>
              <a:rPr b="1" lang="en"/>
              <a:t>Goals: </a:t>
            </a:r>
            <a:endParaRPr b="1"/>
          </a:p>
          <a:p>
            <a:pPr indent="-317182" lvl="0" marL="457200" rtl="0" algn="l">
              <a:lnSpc>
                <a:spcPct val="115000"/>
              </a:lnSpc>
              <a:spcBef>
                <a:spcPts val="1200"/>
              </a:spcBef>
              <a:spcAft>
                <a:spcPts val="0"/>
              </a:spcAft>
              <a:buSzPct val="100000"/>
              <a:buChar char="●"/>
            </a:pPr>
            <a:r>
              <a:rPr lang="en"/>
              <a:t>Showcase your work so others can see the excellent research at USC. </a:t>
            </a:r>
            <a:endParaRPr/>
          </a:p>
          <a:p>
            <a:pPr indent="-317182" lvl="0" marL="457200" rtl="0" algn="l">
              <a:lnSpc>
                <a:spcPct val="115000"/>
              </a:lnSpc>
              <a:spcBef>
                <a:spcPts val="0"/>
              </a:spcBef>
              <a:spcAft>
                <a:spcPts val="0"/>
              </a:spcAft>
              <a:buSzPct val="100000"/>
              <a:buChar char="●"/>
            </a:pPr>
            <a:r>
              <a:rPr lang="en"/>
              <a:t>It will provide researchers with important soft skills on presenting information</a:t>
            </a:r>
            <a:endParaRPr/>
          </a:p>
          <a:p>
            <a:pPr indent="0" lvl="0" marL="0" rtl="0" algn="l">
              <a:lnSpc>
                <a:spcPct val="115000"/>
              </a:lnSpc>
              <a:spcBef>
                <a:spcPts val="1200"/>
              </a:spcBef>
              <a:spcAft>
                <a:spcPts val="0"/>
              </a:spcAft>
              <a:buSzPct val="129032"/>
              <a:buNone/>
            </a:pPr>
            <a:r>
              <a:rPr b="1" lang="en"/>
              <a:t>Suggested content:</a:t>
            </a:r>
            <a:endParaRPr b="1"/>
          </a:p>
          <a:p>
            <a:pPr indent="-317182" lvl="0" marL="457200" rtl="0" algn="l">
              <a:lnSpc>
                <a:spcPct val="115000"/>
              </a:lnSpc>
              <a:spcBef>
                <a:spcPts val="1200"/>
              </a:spcBef>
              <a:spcAft>
                <a:spcPts val="0"/>
              </a:spcAft>
              <a:buSzPct val="100000"/>
              <a:buChar char="●"/>
            </a:pPr>
            <a:r>
              <a:rPr lang="en"/>
              <a:t>Summary of findings</a:t>
            </a:r>
            <a:endParaRPr/>
          </a:p>
          <a:p>
            <a:pPr indent="-317182" lvl="0" marL="457200" rtl="0" algn="l">
              <a:lnSpc>
                <a:spcPct val="115000"/>
              </a:lnSpc>
              <a:spcBef>
                <a:spcPts val="0"/>
              </a:spcBef>
              <a:spcAft>
                <a:spcPts val="0"/>
              </a:spcAft>
              <a:buSzPct val="100000"/>
              <a:buChar char="●"/>
            </a:pPr>
            <a:r>
              <a:rPr lang="en"/>
              <a:t>Figures of major findings</a:t>
            </a:r>
            <a:endParaRPr/>
          </a:p>
          <a:p>
            <a:pPr indent="-317182" lvl="0" marL="457200" rtl="0" algn="l">
              <a:lnSpc>
                <a:spcPct val="115000"/>
              </a:lnSpc>
              <a:spcBef>
                <a:spcPts val="0"/>
              </a:spcBef>
              <a:spcAft>
                <a:spcPts val="0"/>
              </a:spcAft>
              <a:buSzPct val="100000"/>
              <a:buChar char="●"/>
            </a:pPr>
            <a:r>
              <a:rPr lang="en"/>
              <a:t>Github link/link to data for reproducibility</a:t>
            </a:r>
            <a:endParaRPr/>
          </a:p>
          <a:p>
            <a:pPr indent="-317182" lvl="0" marL="457200" rtl="0" algn="l">
              <a:lnSpc>
                <a:spcPct val="115000"/>
              </a:lnSpc>
              <a:spcBef>
                <a:spcPts val="0"/>
              </a:spcBef>
              <a:spcAft>
                <a:spcPts val="0"/>
              </a:spcAft>
              <a:buSzPct val="100000"/>
              <a:buChar char="●"/>
            </a:pPr>
            <a:r>
              <a:rPr lang="en"/>
              <a:t>Link to conference (when available)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Incentives for Participation: Awards!</a:t>
            </a:r>
            <a:endParaRPr/>
          </a:p>
        </p:txBody>
      </p:sp>
      <p:sp>
        <p:nvSpPr>
          <p:cNvPr id="268" name="Google Shape;268;p11"/>
          <p:cNvSpPr txBox="1"/>
          <p:nvPr>
            <p:ph idx="1" type="body"/>
          </p:nvPr>
        </p:nvSpPr>
        <p:spPr>
          <a:xfrm>
            <a:off x="311700" y="1152475"/>
            <a:ext cx="55023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Clr>
                <a:schemeClr val="dk1"/>
              </a:buClr>
              <a:buSzPct val="61110"/>
              <a:buFont typeface="Arial"/>
              <a:buNone/>
            </a:pPr>
            <a:r>
              <a:rPr lang="en"/>
              <a:t>- At the end of the semester, faculty mentors nominate their students for awards</a:t>
            </a:r>
            <a:endParaRPr/>
          </a:p>
          <a:p>
            <a:pPr indent="0" lvl="0" marL="0" rtl="0" algn="l">
              <a:lnSpc>
                <a:spcPct val="115000"/>
              </a:lnSpc>
              <a:spcBef>
                <a:spcPts val="1200"/>
              </a:spcBef>
              <a:spcAft>
                <a:spcPts val="0"/>
              </a:spcAft>
              <a:buClr>
                <a:schemeClr val="dk1"/>
              </a:buClr>
              <a:buSzPct val="61110"/>
              <a:buFont typeface="Arial"/>
              <a:buNone/>
            </a:pPr>
            <a:r>
              <a:rPr lang="en"/>
              <a:t>- There are 9 types of awards, for individuals and for groups</a:t>
            </a:r>
            <a:endParaRPr/>
          </a:p>
          <a:p>
            <a:pPr indent="0" lvl="0" marL="0" rtl="0" algn="l">
              <a:lnSpc>
                <a:spcPct val="115000"/>
              </a:lnSpc>
              <a:spcBef>
                <a:spcPts val="1200"/>
              </a:spcBef>
              <a:spcAft>
                <a:spcPts val="0"/>
              </a:spcAft>
              <a:buClr>
                <a:schemeClr val="dk1"/>
              </a:buClr>
              <a:buSzPct val="61110"/>
              <a:buFont typeface="Arial"/>
              <a:buNone/>
            </a:pPr>
            <a:r>
              <a:rPr lang="en"/>
              <a:t>- Awards are provided when there are ties as well</a:t>
            </a:r>
            <a:endParaRPr/>
          </a:p>
          <a:p>
            <a:pPr indent="0" lvl="0" marL="0" rtl="0" algn="l">
              <a:lnSpc>
                <a:spcPct val="115000"/>
              </a:lnSpc>
              <a:spcBef>
                <a:spcPts val="1200"/>
              </a:spcBef>
              <a:spcAft>
                <a:spcPts val="0"/>
              </a:spcAft>
              <a:buClr>
                <a:schemeClr val="dk1"/>
              </a:buClr>
              <a:buSzPct val="61110"/>
              <a:buFont typeface="Arial"/>
              <a:buNone/>
            </a:pPr>
            <a:r>
              <a:rPr lang="en"/>
              <a:t>- Each award receives an </a:t>
            </a:r>
            <a:r>
              <a:rPr b="1" lang="en"/>
              <a:t>$100 Amazon gift card</a:t>
            </a:r>
            <a:endParaRPr b="1"/>
          </a:p>
          <a:p>
            <a:pPr indent="0" lvl="0" marL="0" rtl="0" algn="l">
              <a:lnSpc>
                <a:spcPct val="115000"/>
              </a:lnSpc>
              <a:spcBef>
                <a:spcPts val="1200"/>
              </a:spcBef>
              <a:spcAft>
                <a:spcPts val="0"/>
              </a:spcAft>
              <a:buClr>
                <a:schemeClr val="dk1"/>
              </a:buClr>
              <a:buSzPct val="61110"/>
              <a:buFont typeface="Arial"/>
              <a:buNone/>
            </a:pPr>
            <a:r>
              <a:rPr lang="en"/>
              <a:t>- Something else to add to your CV!</a:t>
            </a:r>
            <a:endParaRPr/>
          </a:p>
          <a:p>
            <a:pPr indent="0" lvl="0" marL="0" rtl="0" algn="l">
              <a:lnSpc>
                <a:spcPct val="115000"/>
              </a:lnSpc>
              <a:spcBef>
                <a:spcPts val="1200"/>
              </a:spcBef>
              <a:spcAft>
                <a:spcPts val="0"/>
              </a:spcAft>
              <a:buClr>
                <a:schemeClr val="dk1"/>
              </a:buClr>
              <a:buSzPct val="61110"/>
              <a:buFont typeface="Arial"/>
              <a:buNone/>
            </a:pPr>
            <a:r>
              <a:t/>
            </a:r>
            <a:endParaRPr/>
          </a:p>
          <a:p>
            <a:pPr indent="0" lvl="0" marL="0" rtl="0" algn="l">
              <a:lnSpc>
                <a:spcPct val="115000"/>
              </a:lnSpc>
              <a:spcBef>
                <a:spcPts val="1200"/>
              </a:spcBef>
              <a:spcAft>
                <a:spcPts val="1200"/>
              </a:spcAft>
              <a:buClr>
                <a:schemeClr val="dk1"/>
              </a:buClr>
              <a:buSzPct val="61110"/>
              <a:buFont typeface="Arial"/>
              <a:buNone/>
            </a:pPr>
            <a:r>
              <a:t/>
            </a:r>
            <a:endParaRPr/>
          </a:p>
        </p:txBody>
      </p:sp>
      <p:pic>
        <p:nvPicPr>
          <p:cNvPr id="269" name="Google Shape;269;p11"/>
          <p:cNvPicPr preferRelativeResize="0"/>
          <p:nvPr/>
        </p:nvPicPr>
        <p:blipFill rotWithShape="1">
          <a:blip r:embed="rId3">
            <a:alphaModFix/>
          </a:blip>
          <a:srcRect b="0" l="0" r="0" t="0"/>
          <a:stretch/>
        </p:blipFill>
        <p:spPr>
          <a:xfrm>
            <a:off x="5953026" y="163525"/>
            <a:ext cx="3117399" cy="16561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12"/>
          <p:cNvSpPr txBox="1"/>
          <p:nvPr>
            <p:ph idx="1" type="subTitle"/>
          </p:nvPr>
        </p:nvSpPr>
        <p:spPr>
          <a:xfrm>
            <a:off x="187519" y="1193684"/>
            <a:ext cx="8692500" cy="5196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rgbClr val="C00000"/>
              </a:buClr>
              <a:buSzPts val="2700"/>
              <a:buNone/>
            </a:pPr>
            <a:r>
              <a:rPr b="1" lang="en" sz="2700">
                <a:solidFill>
                  <a:srgbClr val="C00000"/>
                </a:solidFill>
                <a:latin typeface="Century"/>
                <a:ea typeface="Century"/>
                <a:cs typeface="Century"/>
                <a:sym typeface="Century"/>
              </a:rPr>
              <a:t>Best Data Science Teamwork</a:t>
            </a:r>
            <a:endParaRPr b="1" sz="2700">
              <a:solidFill>
                <a:srgbClr val="C00000"/>
              </a:solidFill>
              <a:latin typeface="Century"/>
              <a:ea typeface="Century"/>
              <a:cs typeface="Century"/>
              <a:sym typeface="Century"/>
            </a:endParaRPr>
          </a:p>
        </p:txBody>
      </p:sp>
      <p:sp>
        <p:nvSpPr>
          <p:cNvPr id="275" name="Google Shape;275;p12"/>
          <p:cNvSpPr txBox="1"/>
          <p:nvPr/>
        </p:nvSpPr>
        <p:spPr>
          <a:xfrm>
            <a:off x="1520900" y="4628987"/>
            <a:ext cx="2948100" cy="5145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FBF1D4"/>
              </a:buClr>
              <a:buSzPts val="1100"/>
              <a:buFont typeface="Arial"/>
              <a:buNone/>
            </a:pPr>
            <a:r>
              <a:rPr b="0" i="0" lang="en" sz="1100" u="none" cap="none" strike="noStrike">
                <a:solidFill>
                  <a:srgbClr val="FBF1D4"/>
                </a:solidFill>
                <a:latin typeface="Century"/>
                <a:ea typeface="Century"/>
                <a:cs typeface="Century"/>
                <a:sym typeface="Century"/>
              </a:rPr>
              <a:t>Yolanda Gil, Director</a:t>
            </a:r>
            <a:endParaRPr b="0" i="0" sz="1100" u="none" cap="none" strike="noStrike">
              <a:solidFill>
                <a:srgbClr val="000000"/>
              </a:solidFill>
              <a:latin typeface="Arial"/>
              <a:ea typeface="Arial"/>
              <a:cs typeface="Arial"/>
              <a:sym typeface="Arial"/>
            </a:endParaRPr>
          </a:p>
        </p:txBody>
      </p:sp>
      <p:pic>
        <p:nvPicPr>
          <p:cNvPr id="276" name="Google Shape;276;p12"/>
          <p:cNvPicPr preferRelativeResize="0"/>
          <p:nvPr/>
        </p:nvPicPr>
        <p:blipFill rotWithShape="1">
          <a:blip r:embed="rId3">
            <a:alphaModFix/>
          </a:blip>
          <a:srcRect b="0" l="0" r="0" t="0"/>
          <a:stretch/>
        </p:blipFill>
        <p:spPr>
          <a:xfrm>
            <a:off x="2670934" y="326286"/>
            <a:ext cx="1465528" cy="662406"/>
          </a:xfrm>
          <a:prstGeom prst="rect">
            <a:avLst/>
          </a:prstGeom>
          <a:noFill/>
          <a:ln>
            <a:noFill/>
          </a:ln>
        </p:spPr>
      </p:pic>
      <p:pic>
        <p:nvPicPr>
          <p:cNvPr descr="White shield and wordmark with gold monogram on cardinal" id="277" name="Google Shape;277;p12"/>
          <p:cNvPicPr preferRelativeResize="0"/>
          <p:nvPr/>
        </p:nvPicPr>
        <p:blipFill rotWithShape="1">
          <a:blip r:embed="rId4">
            <a:alphaModFix/>
          </a:blip>
          <a:srcRect b="0" l="0" r="0" t="0"/>
          <a:stretch/>
        </p:blipFill>
        <p:spPr>
          <a:xfrm>
            <a:off x="476032" y="316244"/>
            <a:ext cx="2075961" cy="605489"/>
          </a:xfrm>
          <a:prstGeom prst="rect">
            <a:avLst/>
          </a:prstGeom>
          <a:noFill/>
          <a:ln>
            <a:noFill/>
          </a:ln>
        </p:spPr>
      </p:pic>
      <p:pic>
        <p:nvPicPr>
          <p:cNvPr descr="GRIDS" id="278" name="Google Shape;278;p12"/>
          <p:cNvPicPr preferRelativeResize="0"/>
          <p:nvPr/>
        </p:nvPicPr>
        <p:blipFill rotWithShape="1">
          <a:blip r:embed="rId5">
            <a:alphaModFix/>
          </a:blip>
          <a:srcRect b="0" l="0" r="0" t="0"/>
          <a:stretch/>
        </p:blipFill>
        <p:spPr>
          <a:xfrm>
            <a:off x="4331382" y="350696"/>
            <a:ext cx="404699" cy="404699"/>
          </a:xfrm>
          <a:prstGeom prst="rect">
            <a:avLst/>
          </a:prstGeom>
          <a:noFill/>
          <a:ln>
            <a:noFill/>
          </a:ln>
        </p:spPr>
      </p:pic>
      <p:sp>
        <p:nvSpPr>
          <p:cNvPr id="279" name="Google Shape;279;p12"/>
          <p:cNvSpPr txBox="1"/>
          <p:nvPr/>
        </p:nvSpPr>
        <p:spPr>
          <a:xfrm>
            <a:off x="5119291" y="437033"/>
            <a:ext cx="11580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C00000"/>
                </a:solidFill>
                <a:latin typeface="Century"/>
                <a:ea typeface="Century"/>
                <a:cs typeface="Century"/>
                <a:sym typeface="Century"/>
              </a:rPr>
              <a:t>DataFest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C00000"/>
                </a:solidFill>
                <a:latin typeface="Century"/>
                <a:ea typeface="Century"/>
                <a:cs typeface="Century"/>
                <a:sym typeface="Century"/>
              </a:rPr>
              <a:t>Fall 2022 </a:t>
            </a:r>
            <a:endParaRPr b="0" i="0" sz="1100" u="none" cap="none" strike="noStrike">
              <a:solidFill>
                <a:srgbClr val="000000"/>
              </a:solidFill>
              <a:latin typeface="Arial"/>
              <a:ea typeface="Arial"/>
              <a:cs typeface="Arial"/>
              <a:sym typeface="Arial"/>
            </a:endParaRPr>
          </a:p>
        </p:txBody>
      </p:sp>
      <p:sp>
        <p:nvSpPr>
          <p:cNvPr id="280" name="Google Shape;280;p12"/>
          <p:cNvSpPr txBox="1"/>
          <p:nvPr/>
        </p:nvSpPr>
        <p:spPr>
          <a:xfrm>
            <a:off x="785391" y="2968718"/>
            <a:ext cx="7762200" cy="10578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800"/>
              </a:spcBef>
              <a:spcAft>
                <a:spcPts val="0"/>
              </a:spcAft>
              <a:buClr>
                <a:schemeClr val="dk1"/>
              </a:buClr>
              <a:buSzPts val="1500"/>
              <a:buFont typeface="Arial"/>
              <a:buNone/>
            </a:pPr>
            <a:r>
              <a:t/>
            </a:r>
            <a:endParaRPr b="1" i="0" sz="1500" u="none" cap="none" strike="noStrike">
              <a:solidFill>
                <a:srgbClr val="C00000"/>
              </a:solidFill>
              <a:latin typeface="Century"/>
              <a:ea typeface="Century"/>
              <a:cs typeface="Century"/>
              <a:sym typeface="Century"/>
            </a:endParaRPr>
          </a:p>
          <a:p>
            <a:pPr indent="0" lvl="0" marL="0" marR="0" rtl="0" algn="ctr">
              <a:lnSpc>
                <a:spcPct val="90000"/>
              </a:lnSpc>
              <a:spcBef>
                <a:spcPts val="800"/>
              </a:spcBef>
              <a:spcAft>
                <a:spcPts val="0"/>
              </a:spcAft>
              <a:buClr>
                <a:srgbClr val="C00000"/>
              </a:buClr>
              <a:buSzPts val="1500"/>
              <a:buFont typeface="Arial"/>
              <a:buNone/>
            </a:pPr>
            <a:r>
              <a:t/>
            </a:r>
            <a:endParaRPr b="0" i="0" sz="1100" u="none" cap="none" strike="noStrike">
              <a:solidFill>
                <a:srgbClr val="000000"/>
              </a:solidFill>
              <a:latin typeface="Arial"/>
              <a:ea typeface="Arial"/>
              <a:cs typeface="Arial"/>
              <a:sym typeface="Arial"/>
            </a:endParaRPr>
          </a:p>
        </p:txBody>
      </p:sp>
      <p:sp>
        <p:nvSpPr>
          <p:cNvPr id="281" name="Google Shape;281;p12"/>
          <p:cNvSpPr txBox="1"/>
          <p:nvPr/>
        </p:nvSpPr>
        <p:spPr>
          <a:xfrm>
            <a:off x="4255407" y="720431"/>
            <a:ext cx="7380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500"/>
              <a:buFont typeface="Arial"/>
              <a:buNone/>
            </a:pPr>
            <a:r>
              <a:rPr b="0" i="0" lang="en" sz="1500" u="none" cap="none" strike="noStrike">
                <a:solidFill>
                  <a:srgbClr val="6218A1"/>
                </a:solidFill>
                <a:latin typeface="Avenir"/>
                <a:ea typeface="Avenir"/>
                <a:cs typeface="Avenir"/>
                <a:sym typeface="Avenir"/>
              </a:rPr>
              <a:t>GRIDS</a:t>
            </a:r>
            <a:endParaRPr b="0" i="0" sz="1100" u="none" cap="none" strike="noStrike">
              <a:solidFill>
                <a:srgbClr val="000000"/>
              </a:solidFill>
              <a:latin typeface="Arial"/>
              <a:ea typeface="Arial"/>
              <a:cs typeface="Arial"/>
              <a:sym typeface="Arial"/>
            </a:endParaRPr>
          </a:p>
        </p:txBody>
      </p:sp>
      <p:sp>
        <p:nvSpPr>
          <p:cNvPr id="282" name="Google Shape;282;p12"/>
          <p:cNvSpPr txBox="1"/>
          <p:nvPr/>
        </p:nvSpPr>
        <p:spPr>
          <a:xfrm>
            <a:off x="1914638" y="4274456"/>
            <a:ext cx="975900" cy="361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entury Gothic"/>
                <a:ea typeface="Century Gothic"/>
                <a:cs typeface="Century Gothic"/>
                <a:sym typeface="Century Gothic"/>
              </a:rPr>
              <a:t>Yolanda Gil</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Century Gothic"/>
                <a:ea typeface="Century Gothic"/>
                <a:cs typeface="Century Gothic"/>
                <a:sym typeface="Century Gothic"/>
              </a:rPr>
              <a:t>CKIDS Director</a:t>
            </a:r>
            <a:endParaRPr b="0" i="0" sz="1100" u="none" cap="none" strike="noStrike">
              <a:solidFill>
                <a:srgbClr val="000000"/>
              </a:solidFill>
              <a:latin typeface="Arial"/>
              <a:ea typeface="Arial"/>
              <a:cs typeface="Arial"/>
              <a:sym typeface="Arial"/>
            </a:endParaRPr>
          </a:p>
        </p:txBody>
      </p:sp>
      <p:sp>
        <p:nvSpPr>
          <p:cNvPr id="283" name="Google Shape;283;p12"/>
          <p:cNvSpPr txBox="1"/>
          <p:nvPr/>
        </p:nvSpPr>
        <p:spPr>
          <a:xfrm>
            <a:off x="3298200" y="4274456"/>
            <a:ext cx="3485400" cy="361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Century Gothic"/>
                <a:ea typeface="Century Gothic"/>
                <a:cs typeface="Century Gothic"/>
                <a:sym typeface="Century Gothic"/>
              </a:rPr>
              <a:t>Abigail Horn, Keith Burghardt, Goran Muric</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800"/>
              <a:buFont typeface="Arial"/>
              <a:buNone/>
            </a:pPr>
            <a:r>
              <a:rPr b="0" i="0" lang="en" sz="800" u="none" cap="none" strike="noStrike">
                <a:solidFill>
                  <a:schemeClr val="dk1"/>
                </a:solidFill>
                <a:latin typeface="Century Gothic"/>
                <a:ea typeface="Century Gothic"/>
                <a:cs typeface="Century Gothic"/>
                <a:sym typeface="Century Gothic"/>
              </a:rPr>
              <a:t>Co-organizers</a:t>
            </a:r>
            <a:endParaRPr b="0" i="0" sz="1100" u="none" cap="none" strike="noStrike">
              <a:solidFill>
                <a:schemeClr val="dk1"/>
              </a:solidFill>
              <a:latin typeface="Century Gothic"/>
              <a:ea typeface="Century Gothic"/>
              <a:cs typeface="Century Gothic"/>
              <a:sym typeface="Century Gothic"/>
            </a:endParaRPr>
          </a:p>
        </p:txBody>
      </p:sp>
      <p:sp>
        <p:nvSpPr>
          <p:cNvPr id="284" name="Google Shape;284;p12"/>
          <p:cNvSpPr txBox="1"/>
          <p:nvPr>
            <p:ph idx="4294967295" type="body"/>
          </p:nvPr>
        </p:nvSpPr>
        <p:spPr>
          <a:xfrm>
            <a:off x="514350" y="1645920"/>
            <a:ext cx="8115300" cy="3018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1400"/>
              <a:buNone/>
            </a:pPr>
            <a:r>
              <a:rPr lang="en" sz="2500">
                <a:highlight>
                  <a:srgbClr val="FFFFFF"/>
                </a:highlight>
                <a:latin typeface="Roboto"/>
                <a:ea typeface="Roboto"/>
                <a:cs typeface="Roboto"/>
                <a:sym typeface="Roboto"/>
              </a:rPr>
              <a:t>Awarded for attacking a large and diverse problem area by dividing and conquering, effectively creating "pods" of two students working on different topics, and on two different data sets to ensure generality of their approaches. This distributed yet redundant approach allowed the group to explore many different approaches and help each other out.</a:t>
            </a:r>
            <a:endParaRPr sz="3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Create a project website!</a:t>
            </a:r>
            <a:endParaRPr/>
          </a:p>
        </p:txBody>
      </p:sp>
      <p:sp>
        <p:nvSpPr>
          <p:cNvPr id="290" name="Google Shape;290;p13"/>
          <p:cNvSpPr txBox="1"/>
          <p:nvPr>
            <p:ph idx="1" type="body"/>
          </p:nvPr>
        </p:nvSpPr>
        <p:spPr>
          <a:xfrm>
            <a:off x="311700" y="1017725"/>
            <a:ext cx="46845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Create a digital and visual archive for your project by creating a project website</a:t>
            </a:r>
            <a:endParaRPr/>
          </a:p>
          <a:p>
            <a:pPr indent="0" lvl="0" marL="0" rtl="0" algn="l">
              <a:lnSpc>
                <a:spcPct val="115000"/>
              </a:lnSpc>
              <a:spcBef>
                <a:spcPts val="1200"/>
              </a:spcBef>
              <a:spcAft>
                <a:spcPts val="1200"/>
              </a:spcAft>
              <a:buSzPts val="1800"/>
              <a:buNone/>
            </a:pPr>
            <a:r>
              <a:t/>
            </a:r>
            <a:endParaRPr/>
          </a:p>
        </p:txBody>
      </p:sp>
      <p:pic>
        <p:nvPicPr>
          <p:cNvPr id="291" name="Google Shape;291;p13"/>
          <p:cNvPicPr preferRelativeResize="0"/>
          <p:nvPr/>
        </p:nvPicPr>
        <p:blipFill rotWithShape="1">
          <a:blip r:embed="rId3">
            <a:alphaModFix/>
          </a:blip>
          <a:srcRect b="0" l="0" r="0" t="0"/>
          <a:stretch/>
        </p:blipFill>
        <p:spPr>
          <a:xfrm>
            <a:off x="5702850" y="92825"/>
            <a:ext cx="1745550" cy="515350"/>
          </a:xfrm>
          <a:prstGeom prst="rect">
            <a:avLst/>
          </a:prstGeom>
          <a:noFill/>
          <a:ln>
            <a:noFill/>
          </a:ln>
        </p:spPr>
      </p:pic>
      <p:pic>
        <p:nvPicPr>
          <p:cNvPr id="292" name="Google Shape;292;p13"/>
          <p:cNvPicPr preferRelativeResize="0"/>
          <p:nvPr/>
        </p:nvPicPr>
        <p:blipFill rotWithShape="1">
          <a:blip r:embed="rId4">
            <a:alphaModFix/>
          </a:blip>
          <a:srcRect b="0" l="0" r="0" t="0"/>
          <a:stretch/>
        </p:blipFill>
        <p:spPr>
          <a:xfrm>
            <a:off x="7114350" y="663313"/>
            <a:ext cx="1914325" cy="1310575"/>
          </a:xfrm>
          <a:prstGeom prst="rect">
            <a:avLst/>
          </a:prstGeom>
          <a:noFill/>
          <a:ln>
            <a:noFill/>
          </a:ln>
        </p:spPr>
      </p:pic>
      <p:pic>
        <p:nvPicPr>
          <p:cNvPr id="293" name="Google Shape;293;p13"/>
          <p:cNvPicPr preferRelativeResize="0"/>
          <p:nvPr/>
        </p:nvPicPr>
        <p:blipFill rotWithShape="1">
          <a:blip r:embed="rId5">
            <a:alphaModFix/>
          </a:blip>
          <a:srcRect b="0" l="0" r="0" t="0"/>
          <a:stretch/>
        </p:blipFill>
        <p:spPr>
          <a:xfrm>
            <a:off x="5702850" y="724950"/>
            <a:ext cx="1745551" cy="552541"/>
          </a:xfrm>
          <a:prstGeom prst="rect">
            <a:avLst/>
          </a:prstGeom>
          <a:noFill/>
          <a:ln>
            <a:noFill/>
          </a:ln>
        </p:spPr>
      </p:pic>
      <p:pic>
        <p:nvPicPr>
          <p:cNvPr id="294" name="Google Shape;294;p13"/>
          <p:cNvPicPr preferRelativeResize="0"/>
          <p:nvPr/>
        </p:nvPicPr>
        <p:blipFill rotWithShape="1">
          <a:blip r:embed="rId6">
            <a:alphaModFix/>
          </a:blip>
          <a:srcRect b="0" l="0" r="0" t="0"/>
          <a:stretch/>
        </p:blipFill>
        <p:spPr>
          <a:xfrm>
            <a:off x="6774349" y="525400"/>
            <a:ext cx="2205599" cy="327250"/>
          </a:xfrm>
          <a:prstGeom prst="rect">
            <a:avLst/>
          </a:prstGeom>
          <a:noFill/>
          <a:ln>
            <a:noFill/>
          </a:ln>
        </p:spPr>
      </p:pic>
      <p:sp>
        <p:nvSpPr>
          <p:cNvPr id="295" name="Google Shape;295;p13"/>
          <p:cNvSpPr txBox="1"/>
          <p:nvPr>
            <p:ph type="title"/>
          </p:nvPr>
        </p:nvSpPr>
        <p:spPr>
          <a:xfrm>
            <a:off x="412825" y="4361354"/>
            <a:ext cx="8520600" cy="759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en" sz="2320"/>
              <a:t>Award for Best Project Website Spring 2022:</a:t>
            </a:r>
            <a:endParaRPr sz="2320"/>
          </a:p>
          <a:p>
            <a:pPr indent="0" lvl="0" marL="0" rtl="0" algn="ctr">
              <a:lnSpc>
                <a:spcPct val="100000"/>
              </a:lnSpc>
              <a:spcBef>
                <a:spcPts val="0"/>
              </a:spcBef>
              <a:spcAft>
                <a:spcPts val="0"/>
              </a:spcAft>
              <a:buSzPts val="990"/>
              <a:buNone/>
            </a:pPr>
            <a:r>
              <a:rPr lang="en" sz="2320" u="sng">
                <a:solidFill>
                  <a:schemeClr val="hlink"/>
                </a:solidFill>
                <a:hlinkClick r:id="rId7"/>
              </a:rPr>
              <a:t>https://sites.google.com/usc.edu/social-media-habits</a:t>
            </a:r>
            <a:endParaRPr sz="2320"/>
          </a:p>
          <a:p>
            <a:pPr indent="0" lvl="0" marL="0" rtl="0" algn="ctr">
              <a:lnSpc>
                <a:spcPct val="100000"/>
              </a:lnSpc>
              <a:spcBef>
                <a:spcPts val="0"/>
              </a:spcBef>
              <a:spcAft>
                <a:spcPts val="0"/>
              </a:spcAft>
              <a:buSzPts val="990"/>
              <a:buNone/>
            </a:pPr>
            <a:r>
              <a:t/>
            </a:r>
            <a:endParaRPr sz="2320"/>
          </a:p>
        </p:txBody>
      </p:sp>
      <p:pic>
        <p:nvPicPr>
          <p:cNvPr id="296" name="Google Shape;296;p13"/>
          <p:cNvPicPr preferRelativeResize="0"/>
          <p:nvPr/>
        </p:nvPicPr>
        <p:blipFill rotWithShape="1">
          <a:blip r:embed="rId8">
            <a:alphaModFix/>
          </a:blip>
          <a:srcRect b="0" l="0" r="0" t="0"/>
          <a:stretch/>
        </p:blipFill>
        <p:spPr>
          <a:xfrm>
            <a:off x="580575" y="2000338"/>
            <a:ext cx="8062776" cy="23345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27a82bc9ef7_0_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GRIDS</a:t>
            </a:r>
            <a:endParaRPr/>
          </a:p>
        </p:txBody>
      </p:sp>
      <p:sp>
        <p:nvSpPr>
          <p:cNvPr id="302" name="Google Shape;302;g27a82bc9ef7_0_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g27a82bc9ef7_0_5"/>
          <p:cNvPicPr preferRelativeResize="0"/>
          <p:nvPr/>
        </p:nvPicPr>
        <p:blipFill rotWithShape="1">
          <a:blip r:embed="rId3">
            <a:alphaModFix/>
          </a:blip>
          <a:srcRect b="44758" l="0" r="0" t="44757"/>
          <a:stretch/>
        </p:blipFill>
        <p:spPr>
          <a:xfrm>
            <a:off x="0" y="0"/>
            <a:ext cx="9144000" cy="593398"/>
          </a:xfrm>
          <a:prstGeom prst="rect">
            <a:avLst/>
          </a:prstGeom>
          <a:noFill/>
          <a:ln>
            <a:noFill/>
          </a:ln>
        </p:spPr>
      </p:pic>
      <p:pic>
        <p:nvPicPr>
          <p:cNvPr descr="GRIDS logo.png" id="308" name="Google Shape;308;g27a82bc9ef7_0_5"/>
          <p:cNvPicPr preferRelativeResize="0"/>
          <p:nvPr/>
        </p:nvPicPr>
        <p:blipFill rotWithShape="1">
          <a:blip r:embed="rId4">
            <a:alphaModFix/>
          </a:blip>
          <a:srcRect b="0" l="0" r="0" t="0"/>
          <a:stretch/>
        </p:blipFill>
        <p:spPr>
          <a:xfrm>
            <a:off x="7264125" y="147687"/>
            <a:ext cx="1651275" cy="298025"/>
          </a:xfrm>
          <a:prstGeom prst="rect">
            <a:avLst/>
          </a:prstGeom>
          <a:noFill/>
          <a:ln>
            <a:noFill/>
          </a:ln>
        </p:spPr>
      </p:pic>
      <p:sp>
        <p:nvSpPr>
          <p:cNvPr id="309" name="Google Shape;309;g27a82bc9ef7_0_5"/>
          <p:cNvSpPr txBox="1"/>
          <p:nvPr>
            <p:ph type="title"/>
          </p:nvPr>
        </p:nvSpPr>
        <p:spPr>
          <a:xfrm>
            <a:off x="152400" y="68100"/>
            <a:ext cx="7788900" cy="457200"/>
          </a:xfrm>
          <a:prstGeom prst="rect">
            <a:avLst/>
          </a:prstGeom>
          <a:noFill/>
          <a:ln>
            <a:noFill/>
          </a:ln>
        </p:spPr>
        <p:txBody>
          <a:bodyPr anchorCtr="0" anchor="ctr" bIns="91425" lIns="91425" spcFirstLastPara="1" rIns="91425" wrap="square" tIns="91425">
            <a:normAutofit fontScale="90000"/>
          </a:bodyPr>
          <a:lstStyle/>
          <a:p>
            <a:pPr indent="0" lvl="0" marL="0" marR="0" rtl="0" algn="l">
              <a:lnSpc>
                <a:spcPct val="100000"/>
              </a:lnSpc>
              <a:spcBef>
                <a:spcPts val="0"/>
              </a:spcBef>
              <a:spcAft>
                <a:spcPts val="0"/>
              </a:spcAft>
              <a:buClr>
                <a:schemeClr val="dk1"/>
              </a:buClr>
              <a:buSzPct val="116666"/>
              <a:buFont typeface="Arial"/>
              <a:buNone/>
            </a:pPr>
            <a:r>
              <a:t/>
            </a:r>
            <a:endParaRPr b="1" i="0" sz="2400" u="none" cap="none" strike="noStrike">
              <a:solidFill>
                <a:srgbClr val="FFFFFF"/>
              </a:solidFill>
              <a:latin typeface="Arial"/>
              <a:ea typeface="Arial"/>
              <a:cs typeface="Arial"/>
              <a:sym typeface="Arial"/>
            </a:endParaRPr>
          </a:p>
        </p:txBody>
      </p:sp>
      <p:sp>
        <p:nvSpPr>
          <p:cNvPr id="310" name="Google Shape;310;g27a82bc9ef7_0_5"/>
          <p:cNvSpPr txBox="1"/>
          <p:nvPr/>
        </p:nvSpPr>
        <p:spPr>
          <a:xfrm>
            <a:off x="636600" y="817500"/>
            <a:ext cx="7870800" cy="36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434343"/>
                </a:solidFill>
                <a:latin typeface="Helvetica Neue"/>
                <a:ea typeface="Helvetica Neue"/>
                <a:cs typeface="Helvetica Neue"/>
                <a:sym typeface="Helvetica Neue"/>
              </a:rPr>
              <a:t>Graduates Rising in Informatics and Data Science (GRIDS) is the first graduate student organization within the Department of Computer Science at the USC Viterbi School of Engineering.</a:t>
            </a:r>
            <a:endParaRPr sz="2400">
              <a:solidFill>
                <a:srgbClr val="434343"/>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2400">
              <a:solidFill>
                <a:srgbClr val="434343"/>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2400">
                <a:solidFill>
                  <a:srgbClr val="434343"/>
                </a:solidFill>
                <a:latin typeface="Helvetica Neue"/>
                <a:ea typeface="Helvetica Neue"/>
                <a:cs typeface="Helvetica Neue"/>
                <a:sym typeface="Helvetica Neue"/>
              </a:rPr>
              <a:t>Our mission is to advance the academic and professional interests of Informatics and Data Science students at USC through experiential learning, corporate partnerships, and engaging networking opportunities that build community.</a:t>
            </a:r>
            <a:endParaRPr sz="2400">
              <a:solidFill>
                <a:srgbClr val="434343"/>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2400">
              <a:solidFill>
                <a:srgbClr val="434343"/>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g27a82bc9ef7_0_12"/>
          <p:cNvPicPr preferRelativeResize="0"/>
          <p:nvPr/>
        </p:nvPicPr>
        <p:blipFill rotWithShape="1">
          <a:blip r:embed="rId3">
            <a:alphaModFix/>
          </a:blip>
          <a:srcRect b="44758" l="0" r="0" t="44757"/>
          <a:stretch/>
        </p:blipFill>
        <p:spPr>
          <a:xfrm>
            <a:off x="0" y="0"/>
            <a:ext cx="9144000" cy="593398"/>
          </a:xfrm>
          <a:prstGeom prst="rect">
            <a:avLst/>
          </a:prstGeom>
          <a:noFill/>
          <a:ln>
            <a:noFill/>
          </a:ln>
        </p:spPr>
      </p:pic>
      <p:pic>
        <p:nvPicPr>
          <p:cNvPr descr="GRIDS logo.png" id="316" name="Google Shape;316;g27a82bc9ef7_0_12"/>
          <p:cNvPicPr preferRelativeResize="0"/>
          <p:nvPr/>
        </p:nvPicPr>
        <p:blipFill rotWithShape="1">
          <a:blip r:embed="rId4">
            <a:alphaModFix/>
          </a:blip>
          <a:srcRect b="0" l="0" r="0" t="0"/>
          <a:stretch/>
        </p:blipFill>
        <p:spPr>
          <a:xfrm>
            <a:off x="7264125" y="147687"/>
            <a:ext cx="1651275" cy="298025"/>
          </a:xfrm>
          <a:prstGeom prst="rect">
            <a:avLst/>
          </a:prstGeom>
          <a:noFill/>
          <a:ln>
            <a:noFill/>
          </a:ln>
        </p:spPr>
      </p:pic>
      <p:sp>
        <p:nvSpPr>
          <p:cNvPr id="317" name="Google Shape;317;g27a82bc9ef7_0_12"/>
          <p:cNvSpPr txBox="1"/>
          <p:nvPr>
            <p:ph type="title"/>
          </p:nvPr>
        </p:nvSpPr>
        <p:spPr>
          <a:xfrm>
            <a:off x="152400" y="68100"/>
            <a:ext cx="7788900" cy="457200"/>
          </a:xfrm>
          <a:prstGeom prst="rect">
            <a:avLst/>
          </a:prstGeom>
          <a:noFill/>
          <a:ln>
            <a:noFill/>
          </a:ln>
        </p:spPr>
        <p:txBody>
          <a:bodyPr anchorCtr="0" anchor="ctr" bIns="91425" lIns="91425" spcFirstLastPara="1" rIns="91425" wrap="square" tIns="91425">
            <a:normAutofit fontScale="90000"/>
          </a:bodyPr>
          <a:lstStyle/>
          <a:p>
            <a:pPr indent="0" lvl="0" marL="0" marR="0" rtl="0" algn="l">
              <a:lnSpc>
                <a:spcPct val="100000"/>
              </a:lnSpc>
              <a:spcBef>
                <a:spcPts val="0"/>
              </a:spcBef>
              <a:spcAft>
                <a:spcPts val="0"/>
              </a:spcAft>
              <a:buClr>
                <a:schemeClr val="dk1"/>
              </a:buClr>
              <a:buSzPct val="116666"/>
              <a:buFont typeface="Arial"/>
              <a:buNone/>
            </a:pPr>
            <a:r>
              <a:rPr b="1" lang="en" sz="2400">
                <a:solidFill>
                  <a:srgbClr val="FFFFFF"/>
                </a:solidFill>
              </a:rPr>
              <a:t>What we do</a:t>
            </a:r>
            <a:endParaRPr b="1" i="0" sz="2400" u="none" cap="none" strike="noStrike">
              <a:solidFill>
                <a:srgbClr val="FFFFFF"/>
              </a:solidFill>
              <a:latin typeface="Arial"/>
              <a:ea typeface="Arial"/>
              <a:cs typeface="Arial"/>
              <a:sym typeface="Arial"/>
            </a:endParaRPr>
          </a:p>
        </p:txBody>
      </p:sp>
      <p:sp>
        <p:nvSpPr>
          <p:cNvPr id="318" name="Google Shape;318;g27a82bc9ef7_0_12"/>
          <p:cNvSpPr txBox="1"/>
          <p:nvPr/>
        </p:nvSpPr>
        <p:spPr>
          <a:xfrm>
            <a:off x="136800" y="801025"/>
            <a:ext cx="8870400" cy="3959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None/>
            </a:pPr>
            <a:r>
              <a:rPr b="1" lang="en" sz="3000">
                <a:solidFill>
                  <a:schemeClr val="dk1"/>
                </a:solidFill>
              </a:rPr>
              <a:t>Industry and Professor Talks</a:t>
            </a:r>
            <a:endParaRPr b="1" sz="3000">
              <a:solidFill>
                <a:schemeClr val="dk1"/>
              </a:solidFill>
            </a:endParaRPr>
          </a:p>
          <a:p>
            <a:pPr indent="0" lvl="0" marL="0" marR="0" rtl="0" algn="ctr">
              <a:lnSpc>
                <a:spcPct val="115000"/>
              </a:lnSpc>
              <a:spcBef>
                <a:spcPts val="1000"/>
              </a:spcBef>
              <a:spcAft>
                <a:spcPts val="0"/>
              </a:spcAft>
              <a:buNone/>
            </a:pPr>
            <a:r>
              <a:rPr i="1" lang="en" sz="1800">
                <a:solidFill>
                  <a:schemeClr val="dk1"/>
                </a:solidFill>
              </a:rPr>
              <a:t>Anything that you want to learn about data science, there is someone here at USC who knows it.</a:t>
            </a:r>
            <a:endParaRPr i="1" sz="1800">
              <a:solidFill>
                <a:schemeClr val="dk1"/>
              </a:solidFill>
            </a:endParaRPr>
          </a:p>
          <a:p>
            <a:pPr indent="0" lvl="0" marL="0" marR="0" rtl="0" algn="ctr">
              <a:lnSpc>
                <a:spcPct val="115000"/>
              </a:lnSpc>
              <a:spcBef>
                <a:spcPts val="1000"/>
              </a:spcBef>
              <a:spcAft>
                <a:spcPts val="0"/>
              </a:spcAft>
              <a:buNone/>
            </a:pPr>
            <a:r>
              <a:rPr b="1" lang="en" sz="3000">
                <a:solidFill>
                  <a:schemeClr val="dk1"/>
                </a:solidFill>
              </a:rPr>
              <a:t>Projects</a:t>
            </a:r>
            <a:endParaRPr b="1" sz="3000">
              <a:solidFill>
                <a:schemeClr val="dk1"/>
              </a:solidFill>
            </a:endParaRPr>
          </a:p>
          <a:p>
            <a:pPr indent="0" lvl="0" marL="0" rtl="0" algn="ctr">
              <a:lnSpc>
                <a:spcPct val="115000"/>
              </a:lnSpc>
              <a:spcBef>
                <a:spcPts val="1000"/>
              </a:spcBef>
              <a:spcAft>
                <a:spcPts val="0"/>
              </a:spcAft>
              <a:buNone/>
            </a:pPr>
            <a:r>
              <a:rPr i="1" lang="en" sz="1800">
                <a:solidFill>
                  <a:schemeClr val="dk1"/>
                </a:solidFill>
              </a:rPr>
              <a:t>Working on real-world projects that address problems you care about is the best way to learn data science.</a:t>
            </a:r>
            <a:endParaRPr i="1" sz="1800">
              <a:solidFill>
                <a:schemeClr val="dk1"/>
              </a:solidFill>
            </a:endParaRPr>
          </a:p>
          <a:p>
            <a:pPr indent="0" lvl="0" marL="0" rtl="0" algn="ctr">
              <a:lnSpc>
                <a:spcPct val="115000"/>
              </a:lnSpc>
              <a:spcBef>
                <a:spcPts val="1000"/>
              </a:spcBef>
              <a:spcAft>
                <a:spcPts val="0"/>
              </a:spcAft>
              <a:buNone/>
            </a:pPr>
            <a:r>
              <a:rPr b="1" lang="en" sz="3000">
                <a:solidFill>
                  <a:schemeClr val="dk1"/>
                </a:solidFill>
              </a:rPr>
              <a:t>Conversations</a:t>
            </a:r>
            <a:endParaRPr i="1" sz="1800">
              <a:solidFill>
                <a:schemeClr val="dk1"/>
              </a:solidFill>
            </a:endParaRPr>
          </a:p>
          <a:p>
            <a:pPr indent="0" lvl="0" marL="0" rtl="0" algn="ctr">
              <a:lnSpc>
                <a:spcPct val="115000"/>
              </a:lnSpc>
              <a:spcBef>
                <a:spcPts val="1000"/>
              </a:spcBef>
              <a:spcAft>
                <a:spcPts val="0"/>
              </a:spcAft>
              <a:buNone/>
            </a:pPr>
            <a:r>
              <a:rPr i="1" lang="en" sz="1800">
                <a:solidFill>
                  <a:schemeClr val="dk1"/>
                </a:solidFill>
              </a:rPr>
              <a:t>Interacting with people from diverse backgrounds who share the same passion for data science as you is the best part about it.</a:t>
            </a:r>
            <a:endParaRPr b="1" sz="3000">
              <a:solidFill>
                <a:schemeClr val="dk1"/>
              </a:solidFill>
            </a:endParaRPr>
          </a:p>
          <a:p>
            <a:pPr indent="0" lvl="0" marL="0" rtl="0" algn="l">
              <a:lnSpc>
                <a:spcPct val="115000"/>
              </a:lnSpc>
              <a:spcBef>
                <a:spcPts val="1000"/>
              </a:spcBef>
              <a:spcAft>
                <a:spcPts val="0"/>
              </a:spcAft>
              <a:buNone/>
            </a:pPr>
            <a:r>
              <a:t/>
            </a:r>
            <a:endParaRPr i="1" sz="1800">
              <a:solidFill>
                <a:schemeClr val="dk1"/>
              </a:solidFill>
            </a:endParaRPr>
          </a:p>
          <a:p>
            <a:pPr indent="0" lvl="0" marL="0" rtl="0" algn="ctr">
              <a:lnSpc>
                <a:spcPct val="115000"/>
              </a:lnSpc>
              <a:spcBef>
                <a:spcPts val="1000"/>
              </a:spcBef>
              <a:spcAft>
                <a:spcPts val="1000"/>
              </a:spcAft>
              <a:buNone/>
            </a:pPr>
            <a:r>
              <a:t/>
            </a:r>
            <a:endParaRPr b="1" sz="3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7a82bc9ef7_0_19"/>
          <p:cNvPicPr preferRelativeResize="0"/>
          <p:nvPr/>
        </p:nvPicPr>
        <p:blipFill rotWithShape="1">
          <a:blip r:embed="rId3">
            <a:alphaModFix/>
          </a:blip>
          <a:srcRect b="44758" l="0" r="0" t="44757"/>
          <a:stretch/>
        </p:blipFill>
        <p:spPr>
          <a:xfrm>
            <a:off x="0" y="0"/>
            <a:ext cx="9144000" cy="593398"/>
          </a:xfrm>
          <a:prstGeom prst="rect">
            <a:avLst/>
          </a:prstGeom>
          <a:noFill/>
          <a:ln>
            <a:noFill/>
          </a:ln>
        </p:spPr>
      </p:pic>
      <p:pic>
        <p:nvPicPr>
          <p:cNvPr descr="GRIDS logo.png" id="324" name="Google Shape;324;g27a82bc9ef7_0_19"/>
          <p:cNvPicPr preferRelativeResize="0"/>
          <p:nvPr/>
        </p:nvPicPr>
        <p:blipFill rotWithShape="1">
          <a:blip r:embed="rId4">
            <a:alphaModFix/>
          </a:blip>
          <a:srcRect b="0" l="0" r="0" t="0"/>
          <a:stretch/>
        </p:blipFill>
        <p:spPr>
          <a:xfrm>
            <a:off x="7264125" y="147687"/>
            <a:ext cx="1651275" cy="298025"/>
          </a:xfrm>
          <a:prstGeom prst="rect">
            <a:avLst/>
          </a:prstGeom>
          <a:noFill/>
          <a:ln>
            <a:noFill/>
          </a:ln>
        </p:spPr>
      </p:pic>
      <p:sp>
        <p:nvSpPr>
          <p:cNvPr id="325" name="Google Shape;325;g27a82bc9ef7_0_19"/>
          <p:cNvSpPr txBox="1"/>
          <p:nvPr>
            <p:ph type="title"/>
          </p:nvPr>
        </p:nvSpPr>
        <p:spPr>
          <a:xfrm>
            <a:off x="152400" y="68100"/>
            <a:ext cx="7788900" cy="457200"/>
          </a:xfrm>
          <a:prstGeom prst="rect">
            <a:avLst/>
          </a:prstGeom>
          <a:noFill/>
          <a:ln>
            <a:noFill/>
          </a:ln>
        </p:spPr>
        <p:txBody>
          <a:bodyPr anchorCtr="0" anchor="ctr" bIns="91425" lIns="91425" spcFirstLastPara="1" rIns="91425" wrap="square" tIns="91425">
            <a:normAutofit fontScale="90000"/>
          </a:bodyPr>
          <a:lstStyle/>
          <a:p>
            <a:pPr indent="0" lvl="0" marL="0" marR="0" rtl="0" algn="l">
              <a:lnSpc>
                <a:spcPct val="100000"/>
              </a:lnSpc>
              <a:spcBef>
                <a:spcPts val="0"/>
              </a:spcBef>
              <a:spcAft>
                <a:spcPts val="0"/>
              </a:spcAft>
              <a:buClr>
                <a:schemeClr val="dk1"/>
              </a:buClr>
              <a:buSzPct val="116666"/>
              <a:buFont typeface="Arial"/>
              <a:buNone/>
            </a:pPr>
            <a:r>
              <a:rPr b="1" lang="en" sz="2400">
                <a:solidFill>
                  <a:srgbClr val="FFFFFF"/>
                </a:solidFill>
              </a:rPr>
              <a:t>Fall 2023 plans</a:t>
            </a:r>
            <a:endParaRPr b="1" i="0" sz="2400" u="none" cap="none" strike="noStrike">
              <a:solidFill>
                <a:srgbClr val="FFFFFF"/>
              </a:solidFill>
              <a:latin typeface="Arial"/>
              <a:ea typeface="Arial"/>
              <a:cs typeface="Arial"/>
              <a:sym typeface="Arial"/>
            </a:endParaRPr>
          </a:p>
        </p:txBody>
      </p:sp>
      <p:sp>
        <p:nvSpPr>
          <p:cNvPr id="326" name="Google Shape;326;g27a82bc9ef7_0_19"/>
          <p:cNvSpPr txBox="1"/>
          <p:nvPr/>
        </p:nvSpPr>
        <p:spPr>
          <a:xfrm>
            <a:off x="136800" y="801025"/>
            <a:ext cx="8870400" cy="3959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15000"/>
              </a:lnSpc>
              <a:spcBef>
                <a:spcPts val="0"/>
              </a:spcBef>
              <a:spcAft>
                <a:spcPts val="0"/>
              </a:spcAft>
              <a:buClr>
                <a:srgbClr val="434343"/>
              </a:buClr>
              <a:buSzPts val="1800"/>
              <a:buFont typeface="Arial"/>
              <a:buChar char="●"/>
            </a:pPr>
            <a:r>
              <a:rPr b="1" lang="en" sz="1800">
                <a:solidFill>
                  <a:srgbClr val="434343"/>
                </a:solidFill>
              </a:rPr>
              <a:t>Work closely with CKIDS over the semester</a:t>
            </a:r>
            <a:endParaRPr b="1" sz="1800">
              <a:solidFill>
                <a:srgbClr val="434343"/>
              </a:solidFill>
            </a:endParaRPr>
          </a:p>
          <a:p>
            <a:pPr indent="0" lvl="0" marL="457200" marR="0" rtl="0" algn="l">
              <a:lnSpc>
                <a:spcPct val="115000"/>
              </a:lnSpc>
              <a:spcBef>
                <a:spcPts val="1000"/>
              </a:spcBef>
              <a:spcAft>
                <a:spcPts val="0"/>
              </a:spcAft>
              <a:buNone/>
            </a:pPr>
            <a:r>
              <a:t/>
            </a:r>
            <a:endParaRPr b="1" sz="1800">
              <a:solidFill>
                <a:srgbClr val="434343"/>
              </a:solidFill>
            </a:endParaRPr>
          </a:p>
          <a:p>
            <a:pPr indent="-342900" lvl="0" marL="457200" marR="0" rtl="0" algn="l">
              <a:lnSpc>
                <a:spcPct val="115000"/>
              </a:lnSpc>
              <a:spcBef>
                <a:spcPts val="1000"/>
              </a:spcBef>
              <a:spcAft>
                <a:spcPts val="0"/>
              </a:spcAft>
              <a:buClr>
                <a:srgbClr val="434343"/>
              </a:buClr>
              <a:buSzPts val="1800"/>
              <a:buChar char="●"/>
            </a:pPr>
            <a:r>
              <a:rPr b="1" lang="en" sz="1800">
                <a:solidFill>
                  <a:srgbClr val="434343"/>
                </a:solidFill>
              </a:rPr>
              <a:t>GRIDS will helps pair students and professors </a:t>
            </a:r>
            <a:br>
              <a:rPr b="1" lang="en" sz="1800">
                <a:solidFill>
                  <a:srgbClr val="434343"/>
                </a:solidFill>
              </a:rPr>
            </a:br>
            <a:r>
              <a:rPr b="1" lang="en" sz="1800">
                <a:solidFill>
                  <a:srgbClr val="434343"/>
                </a:solidFill>
              </a:rPr>
              <a:t>with similar interests</a:t>
            </a:r>
            <a:endParaRPr b="1" sz="1800">
              <a:solidFill>
                <a:srgbClr val="434343"/>
              </a:solidFill>
            </a:endParaRPr>
          </a:p>
          <a:p>
            <a:pPr indent="0" lvl="0" marL="457200" marR="0" rtl="0" algn="l">
              <a:lnSpc>
                <a:spcPct val="115000"/>
              </a:lnSpc>
              <a:spcBef>
                <a:spcPts val="1000"/>
              </a:spcBef>
              <a:spcAft>
                <a:spcPts val="0"/>
              </a:spcAft>
              <a:buNone/>
            </a:pPr>
            <a:r>
              <a:t/>
            </a:r>
            <a:endParaRPr b="1" sz="1800">
              <a:solidFill>
                <a:srgbClr val="434343"/>
              </a:solidFill>
            </a:endParaRPr>
          </a:p>
          <a:p>
            <a:pPr indent="-342900" lvl="0" marL="457200" marR="0" rtl="0" algn="l">
              <a:lnSpc>
                <a:spcPct val="115000"/>
              </a:lnSpc>
              <a:spcBef>
                <a:spcPts val="1000"/>
              </a:spcBef>
              <a:spcAft>
                <a:spcPts val="0"/>
              </a:spcAft>
              <a:buClr>
                <a:srgbClr val="434343"/>
              </a:buClr>
              <a:buSzPts val="1800"/>
              <a:buChar char="●"/>
            </a:pPr>
            <a:r>
              <a:rPr b="1" lang="en" sz="1800">
                <a:solidFill>
                  <a:srgbClr val="434343"/>
                </a:solidFill>
              </a:rPr>
              <a:t>We also provide day-to-day mentorship</a:t>
            </a:r>
            <a:br>
              <a:rPr b="1" lang="en" sz="1800">
                <a:solidFill>
                  <a:srgbClr val="434343"/>
                </a:solidFill>
              </a:rPr>
            </a:br>
            <a:r>
              <a:rPr b="1" lang="en" sz="1800">
                <a:solidFill>
                  <a:srgbClr val="434343"/>
                </a:solidFill>
              </a:rPr>
              <a:t>to students as they work on projects</a:t>
            </a:r>
            <a:endParaRPr b="1" sz="1800">
              <a:solidFill>
                <a:srgbClr val="434343"/>
              </a:solidFill>
            </a:endParaRPr>
          </a:p>
          <a:p>
            <a:pPr indent="-342900" lvl="0" marL="457200" marR="0" rtl="0" algn="l">
              <a:lnSpc>
                <a:spcPct val="115000"/>
              </a:lnSpc>
              <a:spcBef>
                <a:spcPts val="1000"/>
              </a:spcBef>
              <a:spcAft>
                <a:spcPts val="1000"/>
              </a:spcAft>
              <a:buClr>
                <a:srgbClr val="434343"/>
              </a:buClr>
              <a:buSzPts val="1800"/>
              <a:buFont typeface="Arial"/>
              <a:buChar char="●"/>
            </a:pPr>
            <a:r>
              <a:rPr b="1" lang="en" sz="1800">
                <a:solidFill>
                  <a:srgbClr val="434343"/>
                </a:solidFill>
              </a:rPr>
              <a:t>Providing office hours every 2 weeks for DataFirst Projects</a:t>
            </a:r>
            <a:endParaRPr b="1" sz="1800">
              <a:solidFill>
                <a:srgbClr val="434343"/>
              </a:solidFill>
            </a:endParaRPr>
          </a:p>
        </p:txBody>
      </p:sp>
      <p:pic>
        <p:nvPicPr>
          <p:cNvPr id="327" name="Google Shape;327;g27a82bc9ef7_0_19"/>
          <p:cNvPicPr preferRelativeResize="0"/>
          <p:nvPr/>
        </p:nvPicPr>
        <p:blipFill>
          <a:blip r:embed="rId5">
            <a:alphaModFix/>
          </a:blip>
          <a:stretch>
            <a:fillRect/>
          </a:stretch>
        </p:blipFill>
        <p:spPr>
          <a:xfrm>
            <a:off x="5739550" y="971250"/>
            <a:ext cx="3267651" cy="24507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g27a82bc9ef7_0_27"/>
          <p:cNvPicPr preferRelativeResize="0"/>
          <p:nvPr/>
        </p:nvPicPr>
        <p:blipFill rotWithShape="1">
          <a:blip r:embed="rId3">
            <a:alphaModFix/>
          </a:blip>
          <a:srcRect b="44758" l="0" r="0" t="44757"/>
          <a:stretch/>
        </p:blipFill>
        <p:spPr>
          <a:xfrm>
            <a:off x="0" y="0"/>
            <a:ext cx="9144000" cy="593398"/>
          </a:xfrm>
          <a:prstGeom prst="rect">
            <a:avLst/>
          </a:prstGeom>
          <a:noFill/>
          <a:ln>
            <a:noFill/>
          </a:ln>
        </p:spPr>
      </p:pic>
      <p:pic>
        <p:nvPicPr>
          <p:cNvPr descr="GRIDS logo.png" id="333" name="Google Shape;333;g27a82bc9ef7_0_27"/>
          <p:cNvPicPr preferRelativeResize="0"/>
          <p:nvPr/>
        </p:nvPicPr>
        <p:blipFill rotWithShape="1">
          <a:blip r:embed="rId4">
            <a:alphaModFix/>
          </a:blip>
          <a:srcRect b="0" l="0" r="0" t="0"/>
          <a:stretch/>
        </p:blipFill>
        <p:spPr>
          <a:xfrm>
            <a:off x="7264125" y="147687"/>
            <a:ext cx="1651275" cy="298025"/>
          </a:xfrm>
          <a:prstGeom prst="rect">
            <a:avLst/>
          </a:prstGeom>
          <a:noFill/>
          <a:ln>
            <a:noFill/>
          </a:ln>
        </p:spPr>
      </p:pic>
      <p:sp>
        <p:nvSpPr>
          <p:cNvPr id="334" name="Google Shape;334;g27a82bc9ef7_0_27"/>
          <p:cNvSpPr txBox="1"/>
          <p:nvPr>
            <p:ph type="title"/>
          </p:nvPr>
        </p:nvSpPr>
        <p:spPr>
          <a:xfrm>
            <a:off x="152400" y="68100"/>
            <a:ext cx="7788900" cy="457200"/>
          </a:xfrm>
          <a:prstGeom prst="rect">
            <a:avLst/>
          </a:prstGeom>
          <a:noFill/>
          <a:ln>
            <a:noFill/>
          </a:ln>
        </p:spPr>
        <p:txBody>
          <a:bodyPr anchorCtr="0" anchor="ctr" bIns="91425" lIns="91425" spcFirstLastPara="1" rIns="91425" wrap="square" tIns="91425">
            <a:normAutofit fontScale="90000"/>
          </a:bodyPr>
          <a:lstStyle/>
          <a:p>
            <a:pPr indent="0" lvl="0" marL="0" rtl="0" algn="l">
              <a:spcBef>
                <a:spcPts val="0"/>
              </a:spcBef>
              <a:spcAft>
                <a:spcPts val="0"/>
              </a:spcAft>
              <a:buClr>
                <a:schemeClr val="dk1"/>
              </a:buClr>
              <a:buSzPct val="116666"/>
              <a:buFont typeface="Arial"/>
              <a:buNone/>
            </a:pPr>
            <a:r>
              <a:rPr b="1" lang="en" sz="2400">
                <a:solidFill>
                  <a:schemeClr val="lt1"/>
                </a:solidFill>
              </a:rPr>
              <a:t>Connect with us!!</a:t>
            </a:r>
            <a:endParaRPr b="1" sz="2400">
              <a:solidFill>
                <a:schemeClr val="lt1"/>
              </a:solidFill>
            </a:endParaRPr>
          </a:p>
        </p:txBody>
      </p:sp>
      <p:pic>
        <p:nvPicPr>
          <p:cNvPr id="335" name="Google Shape;335;g27a82bc9ef7_0_27"/>
          <p:cNvPicPr preferRelativeResize="0"/>
          <p:nvPr/>
        </p:nvPicPr>
        <p:blipFill rotWithShape="1">
          <a:blip r:embed="rId5">
            <a:alphaModFix/>
          </a:blip>
          <a:srcRect b="6771" l="22175" r="22175" t="8904"/>
          <a:stretch/>
        </p:blipFill>
        <p:spPr>
          <a:xfrm>
            <a:off x="3666125" y="669425"/>
            <a:ext cx="1767750" cy="2119175"/>
          </a:xfrm>
          <a:prstGeom prst="rect">
            <a:avLst/>
          </a:prstGeom>
          <a:noFill/>
          <a:ln>
            <a:noFill/>
          </a:ln>
        </p:spPr>
      </p:pic>
      <p:sp>
        <p:nvSpPr>
          <p:cNvPr id="336" name="Google Shape;336;g27a82bc9ef7_0_27"/>
          <p:cNvSpPr txBox="1"/>
          <p:nvPr/>
        </p:nvSpPr>
        <p:spPr>
          <a:xfrm>
            <a:off x="3921650" y="2668350"/>
            <a:ext cx="125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9900FF"/>
                </a:solidFill>
              </a:rPr>
              <a:t>Instagram</a:t>
            </a:r>
            <a:endParaRPr b="1">
              <a:solidFill>
                <a:srgbClr val="9900FF"/>
              </a:solidFill>
            </a:endParaRPr>
          </a:p>
        </p:txBody>
      </p:sp>
      <p:pic>
        <p:nvPicPr>
          <p:cNvPr id="337" name="Google Shape;337;g27a82bc9ef7_0_27"/>
          <p:cNvPicPr preferRelativeResize="0"/>
          <p:nvPr/>
        </p:nvPicPr>
        <p:blipFill>
          <a:blip r:embed="rId6">
            <a:alphaModFix/>
          </a:blip>
          <a:stretch>
            <a:fillRect/>
          </a:stretch>
        </p:blipFill>
        <p:spPr>
          <a:xfrm>
            <a:off x="955525" y="813900"/>
            <a:ext cx="1854450" cy="1854450"/>
          </a:xfrm>
          <a:prstGeom prst="rect">
            <a:avLst/>
          </a:prstGeom>
          <a:noFill/>
          <a:ln>
            <a:noFill/>
          </a:ln>
        </p:spPr>
      </p:pic>
      <p:sp>
        <p:nvSpPr>
          <p:cNvPr id="338" name="Google Shape;338;g27a82bc9ef7_0_27"/>
          <p:cNvSpPr txBox="1"/>
          <p:nvPr/>
        </p:nvSpPr>
        <p:spPr>
          <a:xfrm>
            <a:off x="1254388" y="2668350"/>
            <a:ext cx="125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9900FF"/>
                </a:solidFill>
              </a:rPr>
              <a:t>LinkedIn</a:t>
            </a:r>
            <a:endParaRPr b="1">
              <a:solidFill>
                <a:srgbClr val="9900FF"/>
              </a:solidFill>
            </a:endParaRPr>
          </a:p>
        </p:txBody>
      </p:sp>
      <p:pic>
        <p:nvPicPr>
          <p:cNvPr id="339" name="Google Shape;339;g27a82bc9ef7_0_27"/>
          <p:cNvPicPr preferRelativeResize="0"/>
          <p:nvPr/>
        </p:nvPicPr>
        <p:blipFill>
          <a:blip r:embed="rId7">
            <a:alphaModFix/>
          </a:blip>
          <a:stretch>
            <a:fillRect/>
          </a:stretch>
        </p:blipFill>
        <p:spPr>
          <a:xfrm>
            <a:off x="6332625" y="813900"/>
            <a:ext cx="1854450" cy="1854450"/>
          </a:xfrm>
          <a:prstGeom prst="rect">
            <a:avLst/>
          </a:prstGeom>
          <a:noFill/>
          <a:ln>
            <a:noFill/>
          </a:ln>
        </p:spPr>
      </p:pic>
      <p:sp>
        <p:nvSpPr>
          <p:cNvPr id="340" name="Google Shape;340;g27a82bc9ef7_0_27"/>
          <p:cNvSpPr txBox="1"/>
          <p:nvPr/>
        </p:nvSpPr>
        <p:spPr>
          <a:xfrm>
            <a:off x="6823025" y="2668350"/>
            <a:ext cx="125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9900FF"/>
                </a:solidFill>
              </a:rPr>
              <a:t>Twitter</a:t>
            </a:r>
            <a:endParaRPr b="1">
              <a:solidFill>
                <a:srgbClr val="9900FF"/>
              </a:solidFill>
            </a:endParaRPr>
          </a:p>
        </p:txBody>
      </p:sp>
      <p:pic>
        <p:nvPicPr>
          <p:cNvPr id="341" name="Google Shape;341;g27a82bc9ef7_0_27"/>
          <p:cNvPicPr preferRelativeResize="0"/>
          <p:nvPr/>
        </p:nvPicPr>
        <p:blipFill>
          <a:blip r:embed="rId8">
            <a:alphaModFix/>
          </a:blip>
          <a:stretch>
            <a:fillRect/>
          </a:stretch>
        </p:blipFill>
        <p:spPr>
          <a:xfrm>
            <a:off x="3664925" y="3188800"/>
            <a:ext cx="1770150" cy="1770150"/>
          </a:xfrm>
          <a:prstGeom prst="rect">
            <a:avLst/>
          </a:prstGeom>
          <a:noFill/>
          <a:ln>
            <a:noFill/>
          </a:ln>
        </p:spPr>
      </p:pic>
      <p:sp>
        <p:nvSpPr>
          <p:cNvPr id="342" name="Google Shape;342;g27a82bc9ef7_0_27"/>
          <p:cNvSpPr txBox="1"/>
          <p:nvPr/>
        </p:nvSpPr>
        <p:spPr>
          <a:xfrm>
            <a:off x="1349400" y="4410575"/>
            <a:ext cx="236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9900FF"/>
                </a:solidFill>
              </a:rPr>
              <a:t>GRIDS Membership Form</a:t>
            </a:r>
            <a:endParaRPr b="1">
              <a:solidFill>
                <a:srgbClr val="9900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So I’m interested, what now?</a:t>
            </a:r>
            <a:endParaRPr/>
          </a:p>
        </p:txBody>
      </p:sp>
      <p:sp>
        <p:nvSpPr>
          <p:cNvPr id="348" name="Google Shape;348;p14"/>
          <p:cNvSpPr txBox="1"/>
          <p:nvPr>
            <p:ph idx="1" type="body"/>
          </p:nvPr>
        </p:nvSpPr>
        <p:spPr>
          <a:xfrm>
            <a:off x="232775" y="1152475"/>
            <a:ext cx="85995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08108"/>
              <a:buNone/>
            </a:pPr>
            <a:r>
              <a:rPr lang="en"/>
              <a:t>Presentations from faculty: </a:t>
            </a:r>
            <a:endParaRPr/>
          </a:p>
          <a:p>
            <a:pPr indent="-334327" lvl="0" marL="457200" rtl="0" algn="l">
              <a:lnSpc>
                <a:spcPct val="115000"/>
              </a:lnSpc>
              <a:spcBef>
                <a:spcPts val="1200"/>
              </a:spcBef>
              <a:spcAft>
                <a:spcPts val="0"/>
              </a:spcAft>
              <a:buSzPct val="100000"/>
              <a:buChar char="-"/>
            </a:pPr>
            <a:r>
              <a:rPr b="1" lang="en"/>
              <a:t>3 min</a:t>
            </a:r>
            <a:r>
              <a:rPr lang="en"/>
              <a:t> pitch, followed by </a:t>
            </a:r>
            <a:r>
              <a:rPr b="1" lang="en"/>
              <a:t>1</a:t>
            </a:r>
            <a:r>
              <a:rPr b="1" lang="en"/>
              <a:t> min Q&amp;A</a:t>
            </a:r>
            <a:endParaRPr/>
          </a:p>
          <a:p>
            <a:pPr indent="-334327" lvl="0" marL="457200" rtl="0" algn="l">
              <a:lnSpc>
                <a:spcPct val="115000"/>
              </a:lnSpc>
              <a:spcBef>
                <a:spcPts val="0"/>
              </a:spcBef>
              <a:spcAft>
                <a:spcPts val="0"/>
              </a:spcAft>
              <a:buSzPct val="100000"/>
              <a:buChar char="-"/>
            </a:pPr>
            <a:r>
              <a:rPr lang="en"/>
              <a:t>Follow up with faculty mentors after the event to answer further questions</a:t>
            </a:r>
            <a:endParaRPr/>
          </a:p>
          <a:p>
            <a:pPr indent="-310832" lvl="1" marL="914400" rtl="0" algn="l">
              <a:lnSpc>
                <a:spcPct val="115000"/>
              </a:lnSpc>
              <a:spcBef>
                <a:spcPts val="0"/>
              </a:spcBef>
              <a:spcAft>
                <a:spcPts val="0"/>
              </a:spcAft>
              <a:buSzPct val="100000"/>
              <a:buChar char="-"/>
            </a:pPr>
            <a:r>
              <a:rPr b="1" lang="en"/>
              <a:t>Mentors</a:t>
            </a:r>
            <a:r>
              <a:rPr lang="en"/>
              <a:t>: let students know how they can best reach you (email, set up a Zoom office hour, Slack, etc.)</a:t>
            </a:r>
            <a:endParaRPr/>
          </a:p>
          <a:p>
            <a:pPr indent="-334327" lvl="0" marL="457200" rtl="0" algn="l">
              <a:lnSpc>
                <a:spcPct val="115000"/>
              </a:lnSpc>
              <a:spcBef>
                <a:spcPts val="0"/>
              </a:spcBef>
              <a:spcAft>
                <a:spcPts val="0"/>
              </a:spcAft>
              <a:buSzPct val="100000"/>
              <a:buChar char="-"/>
            </a:pPr>
            <a:r>
              <a:rPr lang="en"/>
              <a:t>How do I sign up?</a:t>
            </a:r>
            <a:endParaRPr/>
          </a:p>
          <a:p>
            <a:pPr indent="-310832" lvl="1" marL="914400" rtl="0" algn="l">
              <a:lnSpc>
                <a:spcPct val="115000"/>
              </a:lnSpc>
              <a:spcBef>
                <a:spcPts val="0"/>
              </a:spcBef>
              <a:spcAft>
                <a:spcPts val="0"/>
              </a:spcAft>
              <a:buSzPct val="100000"/>
              <a:buChar char="-"/>
            </a:pPr>
            <a:r>
              <a:rPr lang="en"/>
              <a:t>CS Student Affairs and GRIDS will circulate form → Respond by </a:t>
            </a:r>
            <a:r>
              <a:rPr b="1" i="1" lang="en"/>
              <a:t>Sunday</a:t>
            </a:r>
            <a:r>
              <a:rPr b="1" i="1" lang="en"/>
              <a:t> September 3rd</a:t>
            </a:r>
            <a:endParaRPr b="1" i="1" u="sng"/>
          </a:p>
          <a:p>
            <a:pPr indent="-310832" lvl="2" marL="1371600" rtl="0" algn="l">
              <a:lnSpc>
                <a:spcPct val="115000"/>
              </a:lnSpc>
              <a:spcBef>
                <a:spcPts val="0"/>
              </a:spcBef>
              <a:spcAft>
                <a:spcPts val="0"/>
              </a:spcAft>
              <a:buSzPct val="100000"/>
              <a:buChar char="-"/>
            </a:pPr>
            <a:r>
              <a:rPr b="1" lang="en">
                <a:highlight>
                  <a:schemeClr val="accent6"/>
                </a:highlight>
              </a:rPr>
              <a:t>Form: &gt;&gt;&gt; </a:t>
            </a:r>
            <a:r>
              <a:rPr b="1" lang="en" u="sng">
                <a:solidFill>
                  <a:schemeClr val="hlink"/>
                </a:solidFill>
                <a:highlight>
                  <a:schemeClr val="accent6"/>
                </a:highlight>
                <a:hlinkClick r:id="rId3"/>
              </a:rPr>
              <a:t>https://forms.gle/VREHxGuJUqkbbTWS8</a:t>
            </a:r>
            <a:r>
              <a:rPr b="1" lang="en">
                <a:highlight>
                  <a:schemeClr val="accent6"/>
                </a:highlight>
              </a:rPr>
              <a:t> </a:t>
            </a:r>
            <a:r>
              <a:rPr b="1" lang="en">
                <a:highlight>
                  <a:schemeClr val="accent6"/>
                </a:highlight>
              </a:rPr>
              <a:t>&lt;&lt;&lt;</a:t>
            </a:r>
            <a:endParaRPr b="1">
              <a:highlight>
                <a:schemeClr val="accent6"/>
              </a:highlight>
            </a:endParaRPr>
          </a:p>
          <a:p>
            <a:pPr indent="-310832" lvl="1" marL="914400" rtl="0" algn="l">
              <a:lnSpc>
                <a:spcPct val="115000"/>
              </a:lnSpc>
              <a:spcBef>
                <a:spcPts val="0"/>
              </a:spcBef>
              <a:spcAft>
                <a:spcPts val="0"/>
              </a:spcAft>
              <a:buSzPct val="100000"/>
              <a:buChar char="-"/>
            </a:pPr>
            <a:r>
              <a:rPr lang="en"/>
              <a:t>In this form, you’ll be asked to rank the projects by level in interest</a:t>
            </a:r>
            <a:endParaRPr/>
          </a:p>
          <a:p>
            <a:pPr indent="-310832" lvl="1" marL="914400" rtl="0" algn="l">
              <a:lnSpc>
                <a:spcPct val="115000"/>
              </a:lnSpc>
              <a:spcBef>
                <a:spcPts val="0"/>
              </a:spcBef>
              <a:spcAft>
                <a:spcPts val="0"/>
              </a:spcAft>
              <a:buSzPct val="100000"/>
              <a:buChar char="-"/>
            </a:pPr>
            <a:r>
              <a:rPr lang="en"/>
              <a:t>Based on interest, we will assign you to projects</a:t>
            </a:r>
            <a:endParaRPr/>
          </a:p>
          <a:p>
            <a:pPr indent="-310832" lvl="1" marL="914400" rtl="0" algn="l">
              <a:lnSpc>
                <a:spcPct val="115000"/>
              </a:lnSpc>
              <a:spcBef>
                <a:spcPts val="0"/>
              </a:spcBef>
              <a:spcAft>
                <a:spcPts val="0"/>
              </a:spcAft>
              <a:buSzPct val="100000"/>
              <a:buChar char="-"/>
            </a:pPr>
            <a:r>
              <a:rPr lang="en"/>
              <a:t>Assignments will be made by </a:t>
            </a:r>
            <a:r>
              <a:rPr b="1" lang="en"/>
              <a:t>Saturday</a:t>
            </a:r>
            <a:r>
              <a:rPr b="1" lang="en"/>
              <a:t> September 9th</a:t>
            </a:r>
            <a:endParaRPr b="1"/>
          </a:p>
          <a:p>
            <a:pPr indent="-334327" lvl="0" marL="457200" rtl="0" algn="l">
              <a:lnSpc>
                <a:spcPct val="115000"/>
              </a:lnSpc>
              <a:spcBef>
                <a:spcPts val="0"/>
              </a:spcBef>
              <a:spcAft>
                <a:spcPts val="0"/>
              </a:spcAft>
              <a:buSzPct val="100000"/>
              <a:buChar char="-"/>
            </a:pPr>
            <a:r>
              <a:rPr lang="en"/>
              <a:t>FAQ:</a:t>
            </a:r>
            <a:endParaRPr/>
          </a:p>
          <a:p>
            <a:pPr indent="-310832" lvl="1" marL="914400" rtl="0" algn="l">
              <a:lnSpc>
                <a:spcPct val="115000"/>
              </a:lnSpc>
              <a:spcBef>
                <a:spcPts val="0"/>
              </a:spcBef>
              <a:spcAft>
                <a:spcPts val="0"/>
              </a:spcAft>
              <a:buSzPct val="100000"/>
              <a:buChar char="-"/>
            </a:pPr>
            <a:r>
              <a:rPr lang="en"/>
              <a:t>What if I’m only interested in one project? Only rank that project but it means that you may not be chosen for a project at all</a:t>
            </a:r>
            <a:endParaRPr/>
          </a:p>
          <a:p>
            <a:pPr indent="-310832" lvl="1" marL="914400" rtl="0" algn="l">
              <a:lnSpc>
                <a:spcPct val="115000"/>
              </a:lnSpc>
              <a:spcBef>
                <a:spcPts val="0"/>
              </a:spcBef>
              <a:spcAft>
                <a:spcPts val="0"/>
              </a:spcAft>
              <a:buSzPct val="100000"/>
              <a:buChar char="-"/>
            </a:pPr>
            <a:r>
              <a:rPr lang="en"/>
              <a:t>Will everyone be assigned to a project? Unfortunately, not everyone will be assigned to a project.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27a35fc459b_0_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Example past projects</a:t>
            </a:r>
            <a:endParaRPr/>
          </a:p>
        </p:txBody>
      </p:sp>
      <p:sp>
        <p:nvSpPr>
          <p:cNvPr id="202" name="Google Shape;202;g27a35fc459b_0_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7a44919bb4_0_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Summary of deadlines</a:t>
            </a:r>
            <a:endParaRPr/>
          </a:p>
        </p:txBody>
      </p:sp>
      <p:sp>
        <p:nvSpPr>
          <p:cNvPr id="354" name="Google Shape;354;g27a44919bb4_0_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242424"/>
              </a:buClr>
              <a:buSzPts val="2000"/>
              <a:buFont typeface="Roboto"/>
              <a:buChar char="●"/>
            </a:pPr>
            <a:r>
              <a:rPr lang="en" sz="2000">
                <a:solidFill>
                  <a:srgbClr val="242424"/>
                </a:solidFill>
                <a:highlight>
                  <a:srgbClr val="FFFFFF"/>
                </a:highlight>
                <a:latin typeface="Roboto"/>
                <a:ea typeface="Roboto"/>
                <a:cs typeface="Roboto"/>
                <a:sym typeface="Roboto"/>
              </a:rPr>
              <a:t>Student application deadline		Sunday, September 3, 2023</a:t>
            </a:r>
            <a:endParaRPr sz="2000">
              <a:solidFill>
                <a:srgbClr val="242424"/>
              </a:solidFill>
              <a:highlight>
                <a:srgbClr val="FFFFFF"/>
              </a:highlight>
              <a:latin typeface="Roboto"/>
              <a:ea typeface="Roboto"/>
              <a:cs typeface="Roboto"/>
              <a:sym typeface="Roboto"/>
            </a:endParaRPr>
          </a:p>
          <a:p>
            <a:pPr indent="0" lvl="0" marL="457200" rtl="0" algn="l">
              <a:spcBef>
                <a:spcPts val="0"/>
              </a:spcBef>
              <a:spcAft>
                <a:spcPts val="0"/>
              </a:spcAft>
              <a:buNone/>
            </a:pPr>
            <a:r>
              <a:t/>
            </a:r>
            <a:endParaRPr sz="2000">
              <a:solidFill>
                <a:srgbClr val="242424"/>
              </a:solidFill>
              <a:highlight>
                <a:srgbClr val="FFFFFF"/>
              </a:highlight>
              <a:latin typeface="Roboto"/>
              <a:ea typeface="Roboto"/>
              <a:cs typeface="Roboto"/>
              <a:sym typeface="Roboto"/>
            </a:endParaRPr>
          </a:p>
          <a:p>
            <a:pPr indent="-355600" lvl="0" marL="457200" rtl="0" algn="l">
              <a:spcBef>
                <a:spcPts val="0"/>
              </a:spcBef>
              <a:spcAft>
                <a:spcPts val="0"/>
              </a:spcAft>
              <a:buClr>
                <a:srgbClr val="242424"/>
              </a:buClr>
              <a:buSzPts val="2000"/>
              <a:buFont typeface="Roboto"/>
              <a:buChar char="●"/>
            </a:pPr>
            <a:r>
              <a:rPr lang="en" sz="2000">
                <a:solidFill>
                  <a:srgbClr val="242424"/>
                </a:solidFill>
                <a:highlight>
                  <a:srgbClr val="FFFFFF"/>
                </a:highlight>
                <a:latin typeface="Roboto"/>
                <a:ea typeface="Roboto"/>
                <a:cs typeface="Roboto"/>
                <a:sym typeface="Roboto"/>
              </a:rPr>
              <a:t>Faculty feedback    					Thursday, September 7, 2023</a:t>
            </a:r>
            <a:endParaRPr sz="2000">
              <a:solidFill>
                <a:srgbClr val="242424"/>
              </a:solidFill>
              <a:highlight>
                <a:srgbClr val="FFFFFF"/>
              </a:highlight>
              <a:latin typeface="Roboto"/>
              <a:ea typeface="Roboto"/>
              <a:cs typeface="Roboto"/>
              <a:sym typeface="Roboto"/>
            </a:endParaRPr>
          </a:p>
          <a:p>
            <a:pPr indent="0" lvl="0" marL="457200" rtl="0" algn="l">
              <a:spcBef>
                <a:spcPts val="0"/>
              </a:spcBef>
              <a:spcAft>
                <a:spcPts val="0"/>
              </a:spcAft>
              <a:buNone/>
            </a:pPr>
            <a:r>
              <a:t/>
            </a:r>
            <a:endParaRPr sz="2000">
              <a:solidFill>
                <a:srgbClr val="242424"/>
              </a:solidFill>
              <a:highlight>
                <a:srgbClr val="FFFFFF"/>
              </a:highlight>
              <a:latin typeface="Roboto"/>
              <a:ea typeface="Roboto"/>
              <a:cs typeface="Roboto"/>
              <a:sym typeface="Roboto"/>
            </a:endParaRPr>
          </a:p>
          <a:p>
            <a:pPr indent="-355600" lvl="0" marL="457200" rtl="0" algn="l">
              <a:spcBef>
                <a:spcPts val="0"/>
              </a:spcBef>
              <a:spcAft>
                <a:spcPts val="0"/>
              </a:spcAft>
              <a:buClr>
                <a:srgbClr val="242424"/>
              </a:buClr>
              <a:buSzPts val="2000"/>
              <a:buFont typeface="Roboto"/>
              <a:buChar char="●"/>
            </a:pPr>
            <a:r>
              <a:rPr lang="en" sz="2000">
                <a:solidFill>
                  <a:srgbClr val="242424"/>
                </a:solidFill>
                <a:highlight>
                  <a:srgbClr val="FFFFFF"/>
                </a:highlight>
                <a:latin typeface="Roboto"/>
                <a:ea typeface="Roboto"/>
                <a:cs typeface="Roboto"/>
                <a:sym typeface="Roboto"/>
              </a:rPr>
              <a:t>Student assignments 				Saturday, September 9, 2023</a:t>
            </a:r>
            <a:endParaRPr sz="2000">
              <a:solidFill>
                <a:srgbClr val="242424"/>
              </a:solidFill>
              <a:highlight>
                <a:srgbClr val="FFFFFF"/>
              </a:highlight>
              <a:latin typeface="Roboto"/>
              <a:ea typeface="Roboto"/>
              <a:cs typeface="Roboto"/>
              <a:sym typeface="Roboto"/>
            </a:endParaRPr>
          </a:p>
          <a:p>
            <a:pPr indent="0" lvl="0" marL="457200" rtl="0" algn="l">
              <a:spcBef>
                <a:spcPts val="0"/>
              </a:spcBef>
              <a:spcAft>
                <a:spcPts val="0"/>
              </a:spcAft>
              <a:buNone/>
            </a:pPr>
            <a:r>
              <a:t/>
            </a:r>
            <a:endParaRPr sz="2000">
              <a:solidFill>
                <a:srgbClr val="242424"/>
              </a:solidFill>
              <a:highlight>
                <a:srgbClr val="FFFFFF"/>
              </a:highlight>
              <a:latin typeface="Roboto"/>
              <a:ea typeface="Roboto"/>
              <a:cs typeface="Roboto"/>
              <a:sym typeface="Roboto"/>
            </a:endParaRPr>
          </a:p>
          <a:p>
            <a:pPr indent="-355600" lvl="0" marL="457200" rtl="0" algn="l">
              <a:spcBef>
                <a:spcPts val="0"/>
              </a:spcBef>
              <a:spcAft>
                <a:spcPts val="0"/>
              </a:spcAft>
              <a:buClr>
                <a:srgbClr val="242424"/>
              </a:buClr>
              <a:buSzPts val="2000"/>
              <a:buFont typeface="Roboto"/>
              <a:buChar char="●"/>
            </a:pPr>
            <a:r>
              <a:rPr lang="en" sz="2000">
                <a:solidFill>
                  <a:srgbClr val="242424"/>
                </a:solidFill>
                <a:highlight>
                  <a:srgbClr val="FFFFFF"/>
                </a:highlight>
                <a:latin typeface="Roboto"/>
                <a:ea typeface="Roboto"/>
                <a:cs typeface="Roboto"/>
                <a:sym typeface="Roboto"/>
              </a:rPr>
              <a:t>Midterm 							Wednesday October 18, 2023</a:t>
            </a:r>
            <a:endParaRPr sz="2000">
              <a:solidFill>
                <a:srgbClr val="242424"/>
              </a:solidFill>
              <a:highlight>
                <a:srgbClr val="FFFFFF"/>
              </a:highlight>
              <a:latin typeface="Roboto"/>
              <a:ea typeface="Roboto"/>
              <a:cs typeface="Roboto"/>
              <a:sym typeface="Roboto"/>
            </a:endParaRPr>
          </a:p>
          <a:p>
            <a:pPr indent="0" lvl="0" marL="457200" rtl="0" algn="l">
              <a:spcBef>
                <a:spcPts val="0"/>
              </a:spcBef>
              <a:spcAft>
                <a:spcPts val="0"/>
              </a:spcAft>
              <a:buNone/>
            </a:pPr>
            <a:r>
              <a:t/>
            </a:r>
            <a:endParaRPr sz="2000">
              <a:solidFill>
                <a:srgbClr val="242424"/>
              </a:solidFill>
              <a:highlight>
                <a:srgbClr val="FFFFFF"/>
              </a:highlight>
              <a:latin typeface="Roboto"/>
              <a:ea typeface="Roboto"/>
              <a:cs typeface="Roboto"/>
              <a:sym typeface="Roboto"/>
            </a:endParaRPr>
          </a:p>
          <a:p>
            <a:pPr indent="-355600" lvl="0" marL="457200" rtl="0" algn="l">
              <a:spcBef>
                <a:spcPts val="0"/>
              </a:spcBef>
              <a:spcAft>
                <a:spcPts val="0"/>
              </a:spcAft>
              <a:buClr>
                <a:srgbClr val="242424"/>
              </a:buClr>
              <a:buSzPts val="2000"/>
              <a:buFont typeface="Roboto"/>
              <a:buChar char="●"/>
            </a:pPr>
            <a:r>
              <a:rPr lang="en" sz="2000">
                <a:solidFill>
                  <a:srgbClr val="242424"/>
                </a:solidFill>
                <a:highlight>
                  <a:srgbClr val="FFFFFF"/>
                </a:highlight>
                <a:latin typeface="Roboto"/>
                <a:ea typeface="Roboto"/>
                <a:cs typeface="Roboto"/>
                <a:sym typeface="Roboto"/>
              </a:rPr>
              <a:t>Final 								Friday, December 1, 2023</a:t>
            </a:r>
            <a:endParaRPr sz="2000">
              <a:solidFill>
                <a:srgbClr val="242424"/>
              </a:solidFill>
              <a:highlight>
                <a:srgbClr val="FFFFFF"/>
              </a:highlight>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8" name="Shape 358"/>
        <p:cNvGrpSpPr/>
        <p:nvPr/>
      </p:nvGrpSpPr>
      <p:grpSpPr>
        <a:xfrm>
          <a:off x="0" y="0"/>
          <a:ext cx="0" cy="0"/>
          <a:chOff x="0" y="0"/>
          <a:chExt cx="0" cy="0"/>
        </a:xfrm>
      </p:grpSpPr>
      <p:sp>
        <p:nvSpPr>
          <p:cNvPr id="359" name="Google Shape;359;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Project Presentations</a:t>
            </a:r>
            <a:endParaRPr/>
          </a:p>
        </p:txBody>
      </p:sp>
      <p:sp>
        <p:nvSpPr>
          <p:cNvPr id="360" name="Google Shape;360;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n"/>
              <a:t>CKIDS Fall 2023</a:t>
            </a:r>
            <a:endParaRPr/>
          </a:p>
        </p:txBody>
      </p:sp>
      <p:sp>
        <p:nvSpPr>
          <p:cNvPr id="361" name="Google Shape;361;p15"/>
          <p:cNvSpPr txBox="1"/>
          <p:nvPr/>
        </p:nvSpPr>
        <p:spPr>
          <a:xfrm>
            <a:off x="311700" y="3536475"/>
            <a:ext cx="88323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Pointer to all projects: </a:t>
            </a:r>
            <a:r>
              <a:rPr lang="en" sz="1200" u="sng">
                <a:solidFill>
                  <a:schemeClr val="hlink"/>
                </a:solidFill>
                <a:hlinkClick r:id="rId3"/>
              </a:rPr>
              <a:t>https://www.isi.edu/~ulf/teaching/DataFirstProjectsFall2023.html</a:t>
            </a:r>
            <a:r>
              <a:rPr lang="en" sz="1200"/>
              <a:t> </a:t>
            </a:r>
            <a:endParaRPr sz="1200"/>
          </a:p>
          <a:p>
            <a:pPr indent="0" lvl="0" marL="0" marR="0" rtl="0" algn="l">
              <a:lnSpc>
                <a:spcPct val="100000"/>
              </a:lnSpc>
              <a:spcBef>
                <a:spcPts val="0"/>
              </a:spcBef>
              <a:spcAft>
                <a:spcPts val="0"/>
              </a:spcAft>
              <a:buClr>
                <a:srgbClr val="000000"/>
              </a:buClr>
              <a:buSzPts val="1200"/>
              <a:buFont typeface="Arial"/>
              <a:buNone/>
            </a:pPr>
            <a:r>
              <a:rPr lang="en" sz="1300" u="sng">
                <a:solidFill>
                  <a:schemeClr val="hlink"/>
                </a:solidFill>
                <a:hlinkClick r:id="rId4"/>
              </a:rPr>
              <a:t>Project presentation slides</a:t>
            </a:r>
            <a:r>
              <a:rPr lang="en" sz="1300"/>
              <a:t> (will be added to </a:t>
            </a:r>
            <a:r>
              <a:rPr lang="en" sz="1300" u="sng">
                <a:solidFill>
                  <a:schemeClr val="hlink"/>
                </a:solidFill>
                <a:hlinkClick r:id="rId5"/>
              </a:rPr>
              <a:t>https://www.isi.edu/~ulf/DataFirstFall2023/index.html</a:t>
            </a:r>
            <a:r>
              <a:rPr lang="en" sz="1300"/>
              <a:t>)</a:t>
            </a:r>
            <a:endParaRPr sz="1300"/>
          </a:p>
          <a:p>
            <a:pPr indent="0" lvl="0" marL="0" marR="0" rtl="0" algn="l">
              <a:lnSpc>
                <a:spcPct val="100000"/>
              </a:lnSpc>
              <a:spcBef>
                <a:spcPts val="0"/>
              </a:spcBef>
              <a:spcAft>
                <a:spcPts val="0"/>
              </a:spcAft>
              <a:buClr>
                <a:srgbClr val="000000"/>
              </a:buClr>
              <a:buSzPts val="1200"/>
              <a:buFont typeface="Arial"/>
              <a:buNone/>
            </a:pPr>
            <a:r>
              <a:t/>
            </a:r>
            <a:endParaRPr sz="1200"/>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Signup form: </a:t>
            </a:r>
            <a:r>
              <a:rPr lang="en" sz="1200" u="sng">
                <a:solidFill>
                  <a:schemeClr val="hlink"/>
                </a:solidFill>
                <a:hlinkClick r:id="rId6"/>
              </a:rPr>
              <a:t>https://forms.gle/ABM5caP55kCe1eqz8</a:t>
            </a:r>
            <a:r>
              <a:rPr lang="en" sz="1200"/>
              <a:t>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27a44919bb4_0_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presentations</a:t>
            </a:r>
            <a:endParaRPr/>
          </a:p>
        </p:txBody>
      </p:sp>
      <p:sp>
        <p:nvSpPr>
          <p:cNvPr id="367" name="Google Shape;367;g27a44919bb4_0_14"/>
          <p:cNvSpPr txBox="1"/>
          <p:nvPr>
            <p:ph idx="1" type="body"/>
          </p:nvPr>
        </p:nvSpPr>
        <p:spPr>
          <a:xfrm>
            <a:off x="311700" y="1152475"/>
            <a:ext cx="8520600" cy="3909000"/>
          </a:xfrm>
          <a:prstGeom prst="rect">
            <a:avLst/>
          </a:prstGeom>
        </p:spPr>
        <p:txBody>
          <a:bodyPr anchorCtr="0" anchor="t" bIns="91425" lIns="91425" spcFirstLastPara="1" rIns="91425" wrap="square" tIns="91425">
            <a:normAutofit/>
          </a:bodyPr>
          <a:lstStyle/>
          <a:p>
            <a:pPr indent="-346075" lvl="0" marL="457200" rtl="0" algn="l">
              <a:lnSpc>
                <a:spcPct val="100000"/>
              </a:lnSpc>
              <a:spcBef>
                <a:spcPts val="0"/>
              </a:spcBef>
              <a:spcAft>
                <a:spcPts val="0"/>
              </a:spcAft>
              <a:buClr>
                <a:schemeClr val="dk1"/>
              </a:buClr>
              <a:buSzPts val="1850"/>
              <a:buFont typeface="Times New Roman"/>
              <a:buAutoNum type="arabicPeriod"/>
            </a:pPr>
            <a:r>
              <a:rPr b="1" lang="en" sz="1850">
                <a:solidFill>
                  <a:schemeClr val="dk1"/>
                </a:solidFill>
                <a:latin typeface="Times New Roman"/>
                <a:ea typeface="Times New Roman"/>
                <a:cs typeface="Times New Roman"/>
                <a:sym typeface="Times New Roman"/>
              </a:rPr>
              <a:t>Pyleoclim: A Python Package for the Analysis of Paleoclimate Data</a:t>
            </a:r>
            <a:r>
              <a:rPr lang="en" sz="1850">
                <a:solidFill>
                  <a:schemeClr val="dk1"/>
                </a:solidFill>
                <a:latin typeface="Times New Roman"/>
                <a:ea typeface="Times New Roman"/>
                <a:cs typeface="Times New Roman"/>
                <a:sym typeface="Times New Roman"/>
              </a:rPr>
              <a:t> (Prof. Deborah Khider and Prof. Julien Emile-Geay)</a:t>
            </a:r>
            <a:endParaRPr sz="1850">
              <a:solidFill>
                <a:schemeClr val="dk1"/>
              </a:solidFill>
              <a:latin typeface="Times New Roman"/>
              <a:ea typeface="Times New Roman"/>
              <a:cs typeface="Times New Roman"/>
              <a:sym typeface="Times New Roman"/>
            </a:endParaRPr>
          </a:p>
          <a:p>
            <a:pPr indent="-346075" lvl="0" marL="457200" rtl="0" algn="l">
              <a:lnSpc>
                <a:spcPct val="100000"/>
              </a:lnSpc>
              <a:spcBef>
                <a:spcPts val="0"/>
              </a:spcBef>
              <a:spcAft>
                <a:spcPts val="0"/>
              </a:spcAft>
              <a:buClr>
                <a:schemeClr val="dk1"/>
              </a:buClr>
              <a:buSzPts val="1850"/>
              <a:buFont typeface="Times New Roman"/>
              <a:buAutoNum type="arabicPeriod"/>
            </a:pPr>
            <a:r>
              <a:rPr b="1" lang="en" sz="1850">
                <a:solidFill>
                  <a:schemeClr val="dk1"/>
                </a:solidFill>
                <a:latin typeface="Times New Roman"/>
                <a:ea typeface="Times New Roman"/>
                <a:cs typeface="Times New Roman"/>
                <a:sym typeface="Times New Roman"/>
              </a:rPr>
              <a:t>Learning and forgetting in neural networks </a:t>
            </a:r>
            <a:r>
              <a:rPr lang="en" sz="1850">
                <a:solidFill>
                  <a:schemeClr val="dk1"/>
                </a:solidFill>
                <a:latin typeface="Times New Roman"/>
                <a:ea typeface="Times New Roman"/>
                <a:cs typeface="Times New Roman"/>
                <a:sym typeface="Times New Roman"/>
              </a:rPr>
              <a:t>(Prof. Marcin Abram)</a:t>
            </a:r>
            <a:endParaRPr sz="1850">
              <a:solidFill>
                <a:schemeClr val="dk1"/>
              </a:solidFill>
              <a:latin typeface="Times New Roman"/>
              <a:ea typeface="Times New Roman"/>
              <a:cs typeface="Times New Roman"/>
              <a:sym typeface="Times New Roman"/>
            </a:endParaRPr>
          </a:p>
          <a:p>
            <a:pPr indent="-346075" lvl="0" marL="457200" rtl="0" algn="l">
              <a:lnSpc>
                <a:spcPct val="100000"/>
              </a:lnSpc>
              <a:spcBef>
                <a:spcPts val="0"/>
              </a:spcBef>
              <a:spcAft>
                <a:spcPts val="0"/>
              </a:spcAft>
              <a:buClr>
                <a:schemeClr val="dk1"/>
              </a:buClr>
              <a:buSzPts val="1850"/>
              <a:buFont typeface="Times New Roman"/>
              <a:buAutoNum type="arabicPeriod"/>
            </a:pPr>
            <a:r>
              <a:rPr b="1" lang="en" sz="1850">
                <a:solidFill>
                  <a:schemeClr val="dk1"/>
                </a:solidFill>
                <a:latin typeface="Times New Roman"/>
                <a:ea typeface="Times New Roman"/>
                <a:cs typeface="Times New Roman"/>
                <a:sym typeface="Times New Roman"/>
              </a:rPr>
              <a:t>Utilizing AI Generated Images for Object Detection and Classification</a:t>
            </a:r>
            <a:r>
              <a:rPr lang="en" sz="1850">
                <a:solidFill>
                  <a:schemeClr val="dk1"/>
                </a:solidFill>
                <a:latin typeface="Times New Roman"/>
                <a:ea typeface="Times New Roman"/>
                <a:cs typeface="Times New Roman"/>
                <a:sym typeface="Times New Roman"/>
              </a:rPr>
              <a:t> (Prof. Seon Ho Kim)</a:t>
            </a:r>
            <a:endParaRPr sz="1850">
              <a:solidFill>
                <a:schemeClr val="dk1"/>
              </a:solidFill>
              <a:latin typeface="Times New Roman"/>
              <a:ea typeface="Times New Roman"/>
              <a:cs typeface="Times New Roman"/>
              <a:sym typeface="Times New Roman"/>
            </a:endParaRPr>
          </a:p>
          <a:p>
            <a:pPr indent="-346075" lvl="0" marL="457200" rtl="0" algn="l">
              <a:lnSpc>
                <a:spcPct val="100000"/>
              </a:lnSpc>
              <a:spcBef>
                <a:spcPts val="0"/>
              </a:spcBef>
              <a:spcAft>
                <a:spcPts val="0"/>
              </a:spcAft>
              <a:buClr>
                <a:schemeClr val="dk1"/>
              </a:buClr>
              <a:buSzPts val="1850"/>
              <a:buFont typeface="Times New Roman"/>
              <a:buAutoNum type="arabicPeriod"/>
            </a:pPr>
            <a:r>
              <a:rPr b="1" lang="en" sz="1850">
                <a:solidFill>
                  <a:schemeClr val="dk1"/>
                </a:solidFill>
                <a:latin typeface="Times New Roman"/>
                <a:ea typeface="Times New Roman"/>
                <a:cs typeface="Times New Roman"/>
                <a:sym typeface="Times New Roman"/>
              </a:rPr>
              <a:t>A Knowledge Graph of a Crowdsourcing Event</a:t>
            </a:r>
            <a:r>
              <a:rPr lang="en" sz="1850">
                <a:solidFill>
                  <a:schemeClr val="dk1"/>
                </a:solidFill>
                <a:latin typeface="Times New Roman"/>
                <a:ea typeface="Times New Roman"/>
                <a:cs typeface="Times New Roman"/>
                <a:sym typeface="Times New Roman"/>
              </a:rPr>
              <a:t> (Prof. Daniel O'Leary)</a:t>
            </a:r>
            <a:endParaRPr sz="1850">
              <a:solidFill>
                <a:schemeClr val="dk1"/>
              </a:solidFill>
              <a:latin typeface="Times New Roman"/>
              <a:ea typeface="Times New Roman"/>
              <a:cs typeface="Times New Roman"/>
              <a:sym typeface="Times New Roman"/>
            </a:endParaRPr>
          </a:p>
          <a:p>
            <a:pPr indent="-346075" lvl="0" marL="457200" rtl="0" algn="l">
              <a:lnSpc>
                <a:spcPct val="100000"/>
              </a:lnSpc>
              <a:spcBef>
                <a:spcPts val="0"/>
              </a:spcBef>
              <a:spcAft>
                <a:spcPts val="0"/>
              </a:spcAft>
              <a:buClr>
                <a:schemeClr val="dk1"/>
              </a:buClr>
              <a:buSzPts val="1850"/>
              <a:buFont typeface="Times New Roman"/>
              <a:buAutoNum type="arabicPeriod"/>
            </a:pPr>
            <a:r>
              <a:rPr b="1" lang="en" sz="1850">
                <a:solidFill>
                  <a:schemeClr val="dk1"/>
                </a:solidFill>
                <a:latin typeface="Times New Roman"/>
                <a:ea typeface="Times New Roman"/>
                <a:cs typeface="Times New Roman"/>
                <a:sym typeface="Times New Roman"/>
              </a:rPr>
              <a:t>Urban Futures Data Core</a:t>
            </a:r>
            <a:r>
              <a:rPr lang="en" sz="1850">
                <a:solidFill>
                  <a:schemeClr val="dk1"/>
                </a:solidFill>
                <a:latin typeface="Times New Roman"/>
                <a:ea typeface="Times New Roman"/>
                <a:cs typeface="Times New Roman"/>
                <a:sym typeface="Times New Roman"/>
              </a:rPr>
              <a:t> (Prof. Alice Chen)</a:t>
            </a:r>
            <a:endParaRPr sz="1850">
              <a:solidFill>
                <a:schemeClr val="dk1"/>
              </a:solidFill>
              <a:latin typeface="Times New Roman"/>
              <a:ea typeface="Times New Roman"/>
              <a:cs typeface="Times New Roman"/>
              <a:sym typeface="Times New Roman"/>
            </a:endParaRPr>
          </a:p>
          <a:p>
            <a:pPr indent="-346075" lvl="0" marL="457200" rtl="0" algn="l">
              <a:lnSpc>
                <a:spcPct val="100000"/>
              </a:lnSpc>
              <a:spcBef>
                <a:spcPts val="0"/>
              </a:spcBef>
              <a:spcAft>
                <a:spcPts val="0"/>
              </a:spcAft>
              <a:buClr>
                <a:schemeClr val="dk1"/>
              </a:buClr>
              <a:buSzPts val="1850"/>
              <a:buFont typeface="Times New Roman"/>
              <a:buAutoNum type="arabicPeriod"/>
            </a:pPr>
            <a:r>
              <a:rPr b="1" lang="en" sz="1850">
                <a:solidFill>
                  <a:schemeClr val="dk1"/>
                </a:solidFill>
                <a:latin typeface="Times New Roman"/>
                <a:ea typeface="Times New Roman"/>
                <a:cs typeface="Times New Roman"/>
                <a:sym typeface="Times New Roman"/>
              </a:rPr>
              <a:t>AI/ML assisted fault detection in foundry processed devices</a:t>
            </a:r>
            <a:r>
              <a:rPr lang="en" sz="1850">
                <a:solidFill>
                  <a:schemeClr val="dk1"/>
                </a:solidFill>
                <a:latin typeface="Times New Roman"/>
                <a:ea typeface="Times New Roman"/>
                <a:cs typeface="Times New Roman"/>
                <a:sym typeface="Times New Roman"/>
              </a:rPr>
              <a:t> (Prof. Andrew Rittenbach and Prof. JP Walters)</a:t>
            </a:r>
            <a:endParaRPr sz="1850">
              <a:solidFill>
                <a:schemeClr val="dk1"/>
              </a:solidFill>
              <a:latin typeface="Times New Roman"/>
              <a:ea typeface="Times New Roman"/>
              <a:cs typeface="Times New Roman"/>
              <a:sym typeface="Times New Roman"/>
            </a:endParaRPr>
          </a:p>
          <a:p>
            <a:pPr indent="-346075" lvl="0" marL="457200" rtl="0" algn="l">
              <a:lnSpc>
                <a:spcPct val="100000"/>
              </a:lnSpc>
              <a:spcBef>
                <a:spcPts val="0"/>
              </a:spcBef>
              <a:spcAft>
                <a:spcPts val="0"/>
              </a:spcAft>
              <a:buClr>
                <a:schemeClr val="dk1"/>
              </a:buClr>
              <a:buSzPts val="1850"/>
              <a:buFont typeface="Times New Roman"/>
              <a:buAutoNum type="arabicPeriod"/>
            </a:pPr>
            <a:r>
              <a:rPr b="1" lang="en" sz="1850">
                <a:solidFill>
                  <a:schemeClr val="dk1"/>
                </a:solidFill>
                <a:latin typeface="Times New Roman"/>
                <a:ea typeface="Times New Roman"/>
                <a:cs typeface="Times New Roman"/>
                <a:sym typeface="Times New Roman"/>
              </a:rPr>
              <a:t>California Public Sector (CAPS) Job Market: Online Dashboard </a:t>
            </a:r>
            <a:r>
              <a:rPr lang="en" sz="1850">
                <a:solidFill>
                  <a:schemeClr val="dk1"/>
                </a:solidFill>
                <a:latin typeface="Times New Roman"/>
                <a:ea typeface="Times New Roman"/>
                <a:cs typeface="Times New Roman"/>
                <a:sym typeface="Times New Roman"/>
              </a:rPr>
              <a:t>(Prof. William Resh)</a:t>
            </a:r>
            <a:endParaRPr sz="1850">
              <a:solidFill>
                <a:schemeClr val="dk1"/>
              </a:solidFill>
              <a:latin typeface="Times New Roman"/>
              <a:ea typeface="Times New Roman"/>
              <a:cs typeface="Times New Roman"/>
              <a:sym typeface="Times New Roman"/>
            </a:endParaRPr>
          </a:p>
          <a:p>
            <a:pPr indent="-346075" lvl="0" marL="457200" rtl="0" algn="l">
              <a:lnSpc>
                <a:spcPct val="100000"/>
              </a:lnSpc>
              <a:spcBef>
                <a:spcPts val="0"/>
              </a:spcBef>
              <a:spcAft>
                <a:spcPts val="0"/>
              </a:spcAft>
              <a:buClr>
                <a:schemeClr val="dk1"/>
              </a:buClr>
              <a:buSzPts val="1850"/>
              <a:buFont typeface="Times New Roman"/>
              <a:buAutoNum type="arabicPeriod"/>
            </a:pPr>
            <a:r>
              <a:rPr b="1" lang="en" sz="1850">
                <a:solidFill>
                  <a:schemeClr val="dk1"/>
                </a:solidFill>
                <a:latin typeface="Times New Roman"/>
                <a:ea typeface="Times New Roman"/>
                <a:cs typeface="Times New Roman"/>
                <a:sym typeface="Times New Roman"/>
              </a:rPr>
              <a:t>Does Municipal Broadband Deliver as Promised? </a:t>
            </a:r>
            <a:r>
              <a:rPr lang="en" sz="1850">
                <a:solidFill>
                  <a:schemeClr val="dk1"/>
                </a:solidFill>
                <a:latin typeface="Times New Roman"/>
                <a:ea typeface="Times New Roman"/>
                <a:cs typeface="Times New Roman"/>
                <a:sym typeface="Times New Roman"/>
              </a:rPr>
              <a:t>(Prof. Hernan Galperin)</a:t>
            </a:r>
            <a:endParaRPr b="1" sz="185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85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27a44919bb4_0_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presentations (cont.)</a:t>
            </a:r>
            <a:endParaRPr/>
          </a:p>
        </p:txBody>
      </p:sp>
      <p:sp>
        <p:nvSpPr>
          <p:cNvPr id="373" name="Google Shape;373;g27a44919bb4_0_19"/>
          <p:cNvSpPr txBox="1"/>
          <p:nvPr>
            <p:ph idx="1" type="body"/>
          </p:nvPr>
        </p:nvSpPr>
        <p:spPr>
          <a:xfrm>
            <a:off x="311700" y="1152475"/>
            <a:ext cx="8520600" cy="3885300"/>
          </a:xfrm>
          <a:prstGeom prst="rect">
            <a:avLst/>
          </a:prstGeom>
        </p:spPr>
        <p:txBody>
          <a:bodyPr anchorCtr="0" anchor="t" bIns="91425" lIns="91425" spcFirstLastPara="1" rIns="91425" wrap="square" tIns="91425">
            <a:normAutofit fontScale="85000" lnSpcReduction="20000"/>
          </a:bodyPr>
          <a:lstStyle/>
          <a:p>
            <a:pPr indent="-336550" lvl="0" marL="457200" rtl="0" algn="l">
              <a:lnSpc>
                <a:spcPct val="100000"/>
              </a:lnSpc>
              <a:spcBef>
                <a:spcPts val="0"/>
              </a:spcBef>
              <a:spcAft>
                <a:spcPts val="0"/>
              </a:spcAft>
              <a:buClr>
                <a:schemeClr val="dk1"/>
              </a:buClr>
              <a:buSzPct val="83333"/>
              <a:buFont typeface="Times New Roman"/>
              <a:buAutoNum type="arabicPeriod" startAt="9"/>
            </a:pPr>
            <a:r>
              <a:rPr b="1" lang="en" sz="2400">
                <a:solidFill>
                  <a:schemeClr val="dk1"/>
                </a:solidFill>
                <a:latin typeface="Times New Roman"/>
                <a:ea typeface="Times New Roman"/>
                <a:cs typeface="Times New Roman"/>
                <a:sym typeface="Times New Roman"/>
              </a:rPr>
              <a:t>Automated question type coding of forensic interviews</a:t>
            </a:r>
            <a:r>
              <a:rPr lang="en" sz="24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(Prof. </a:t>
            </a:r>
            <a:r>
              <a:rPr lang="en" sz="2000">
                <a:solidFill>
                  <a:schemeClr val="dk1"/>
                </a:solidFill>
                <a:latin typeface="Times New Roman"/>
                <a:ea typeface="Times New Roman"/>
                <a:cs typeface="Times New Roman"/>
                <a:sym typeface="Times New Roman"/>
              </a:rPr>
              <a:t>Thomas D. Lyon)</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83333"/>
              <a:buFont typeface="Times New Roman"/>
              <a:buAutoNum type="arabicPeriod" startAt="9"/>
            </a:pPr>
            <a:r>
              <a:rPr b="1" lang="en" sz="2400">
                <a:solidFill>
                  <a:schemeClr val="dk1"/>
                </a:solidFill>
                <a:latin typeface="Times New Roman"/>
                <a:ea typeface="Times New Roman"/>
                <a:cs typeface="Times New Roman"/>
                <a:sym typeface="Times New Roman"/>
              </a:rPr>
              <a:t>Building a Platform for NFL Data Insights</a:t>
            </a:r>
            <a:r>
              <a:rPr lang="en" sz="24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(Prof. Jeremy Abramson)</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95238"/>
              <a:buFont typeface="Times New Roman"/>
              <a:buAutoNum type="arabicPeriod" startAt="9"/>
            </a:pPr>
            <a:r>
              <a:rPr b="1" lang="en" sz="2100">
                <a:solidFill>
                  <a:schemeClr val="dk1"/>
                </a:solidFill>
                <a:latin typeface="Times New Roman"/>
                <a:ea typeface="Times New Roman"/>
                <a:cs typeface="Times New Roman"/>
                <a:sym typeface="Times New Roman"/>
              </a:rPr>
              <a:t>Understanding the Relation Between Noise and Bias in Annotated Datasets</a:t>
            </a:r>
            <a:r>
              <a:rPr lang="en" sz="24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(Negar Mokhberian)</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83333"/>
              <a:buFont typeface="Times New Roman"/>
              <a:buAutoNum type="arabicPeriod" startAt="9"/>
            </a:pPr>
            <a:r>
              <a:rPr b="1" lang="en" sz="2400">
                <a:solidFill>
                  <a:schemeClr val="dk1"/>
                </a:solidFill>
                <a:latin typeface="Times New Roman"/>
                <a:ea typeface="Times New Roman"/>
                <a:cs typeface="Times New Roman"/>
                <a:sym typeface="Times New Roman"/>
              </a:rPr>
              <a:t>Federated Learning for Neuroscience</a:t>
            </a:r>
            <a:r>
              <a:rPr lang="en" sz="2000">
                <a:solidFill>
                  <a:schemeClr val="dk1"/>
                </a:solidFill>
                <a:latin typeface="Times New Roman"/>
                <a:ea typeface="Times New Roman"/>
                <a:cs typeface="Times New Roman"/>
                <a:sym typeface="Times New Roman"/>
              </a:rPr>
              <a:t> (Prof. Jose-Luis Ambite)</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83333"/>
              <a:buFont typeface="Times New Roman"/>
              <a:buAutoNum type="arabicPeriod" startAt="9"/>
            </a:pPr>
            <a:r>
              <a:rPr b="1" lang="en" sz="2400">
                <a:solidFill>
                  <a:schemeClr val="dk1"/>
                </a:solidFill>
                <a:latin typeface="Times New Roman"/>
                <a:ea typeface="Times New Roman"/>
                <a:cs typeface="Times New Roman"/>
                <a:sym typeface="Times New Roman"/>
              </a:rPr>
              <a:t>Bad Writing is "Fine": Tuning an LLM to Suggest Improvements</a:t>
            </a:r>
            <a:r>
              <a:rPr lang="en" sz="2400">
                <a:solidFill>
                  <a:schemeClr val="dk1"/>
                </a:solidFill>
                <a:latin typeface="Times New Roman"/>
                <a:ea typeface="Times New Roman"/>
                <a:cs typeface="Times New Roman"/>
                <a:sym typeface="Times New Roman"/>
              </a:rPr>
              <a:t> </a:t>
            </a:r>
            <a:r>
              <a:rPr lang="en" sz="2000">
                <a:solidFill>
                  <a:schemeClr val="dk1"/>
                </a:solidFill>
                <a:latin typeface="Times New Roman"/>
                <a:ea typeface="Times New Roman"/>
                <a:cs typeface="Times New Roman"/>
                <a:sym typeface="Times New Roman"/>
              </a:rPr>
              <a:t>(Prof. Benjamin Nye)</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83333"/>
              <a:buFont typeface="Times New Roman"/>
              <a:buAutoNum type="arabicPeriod" startAt="9"/>
            </a:pPr>
            <a:r>
              <a:rPr b="1" lang="en" sz="2400">
                <a:solidFill>
                  <a:schemeClr val="dk1"/>
                </a:solidFill>
                <a:latin typeface="Times New Roman"/>
                <a:ea typeface="Times New Roman"/>
                <a:cs typeface="Times New Roman"/>
                <a:sym typeface="Times New Roman"/>
              </a:rPr>
              <a:t>Analyzing Open Source Software Ecosystems </a:t>
            </a:r>
            <a:r>
              <a:rPr lang="en" sz="2000">
                <a:solidFill>
                  <a:schemeClr val="dk1"/>
                </a:solidFill>
                <a:latin typeface="Times New Roman"/>
                <a:ea typeface="Times New Roman"/>
                <a:cs typeface="Times New Roman"/>
                <a:sym typeface="Times New Roman"/>
              </a:rPr>
              <a:t>(Prof. Jeremy Abramson)</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83333"/>
              <a:buFont typeface="Times New Roman"/>
              <a:buAutoNum type="arabicPeriod" startAt="9"/>
            </a:pPr>
            <a:r>
              <a:rPr b="1" lang="en" sz="2400">
                <a:solidFill>
                  <a:schemeClr val="dk1"/>
                </a:solidFill>
                <a:latin typeface="Times New Roman"/>
                <a:ea typeface="Times New Roman"/>
                <a:cs typeface="Times New Roman"/>
                <a:sym typeface="Times New Roman"/>
              </a:rPr>
              <a:t>Build a multilingual decipherment system </a:t>
            </a:r>
            <a:r>
              <a:rPr lang="en" sz="2000">
                <a:solidFill>
                  <a:schemeClr val="dk1"/>
                </a:solidFill>
                <a:latin typeface="Times New Roman"/>
                <a:ea typeface="Times New Roman"/>
                <a:cs typeface="Times New Roman"/>
                <a:sym typeface="Times New Roman"/>
              </a:rPr>
              <a:t>(Prof. Jonathan May)</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90909"/>
              <a:buFont typeface="Times New Roman"/>
              <a:buAutoNum type="arabicPeriod" startAt="9"/>
            </a:pPr>
            <a:r>
              <a:rPr b="1" lang="en" sz="2200">
                <a:solidFill>
                  <a:schemeClr val="dk1"/>
                </a:solidFill>
                <a:latin typeface="Times New Roman"/>
                <a:ea typeface="Times New Roman"/>
                <a:cs typeface="Times New Roman"/>
                <a:sym typeface="Times New Roman"/>
              </a:rPr>
              <a:t>Natural language processing of safety reports in nuclear power plants </a:t>
            </a:r>
            <a:r>
              <a:rPr lang="en" sz="2000">
                <a:solidFill>
                  <a:schemeClr val="dk1"/>
                </a:solidFill>
                <a:latin typeface="Times New Roman"/>
                <a:ea typeface="Times New Roman"/>
                <a:cs typeface="Times New Roman"/>
                <a:sym typeface="Times New Roman"/>
              </a:rPr>
              <a:t>(Prof. Najmedin Meshkati)</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100000"/>
              <a:buFont typeface="Times New Roman"/>
              <a:buAutoNum type="arabicPeriod" startAt="9"/>
            </a:pPr>
            <a:r>
              <a:rPr b="1" lang="en" sz="2000">
                <a:solidFill>
                  <a:schemeClr val="dk1"/>
                </a:solidFill>
                <a:latin typeface="Times New Roman"/>
                <a:ea typeface="Times New Roman"/>
                <a:cs typeface="Times New Roman"/>
                <a:sym typeface="Times New Roman"/>
              </a:rPr>
              <a:t>Application of AI, ML and NLP in Runway Safety </a:t>
            </a:r>
            <a:r>
              <a:rPr lang="en" sz="2000">
                <a:solidFill>
                  <a:schemeClr val="dk1"/>
                </a:solidFill>
                <a:latin typeface="Times New Roman"/>
                <a:ea typeface="Times New Roman"/>
                <a:cs typeface="Times New Roman"/>
                <a:sym typeface="Times New Roman"/>
              </a:rPr>
              <a:t>(Prof. Najmedin Meshkati)</a:t>
            </a:r>
            <a:endParaRPr sz="2000">
              <a:solidFill>
                <a:schemeClr val="dk1"/>
              </a:solidFill>
              <a:latin typeface="Times New Roman"/>
              <a:ea typeface="Times New Roman"/>
              <a:cs typeface="Times New Roman"/>
              <a:sym typeface="Times New Roman"/>
            </a:endParaRPr>
          </a:p>
          <a:p>
            <a:pPr indent="-336550" lvl="0" marL="457200" rtl="0" algn="l">
              <a:lnSpc>
                <a:spcPct val="100000"/>
              </a:lnSpc>
              <a:spcBef>
                <a:spcPts val="0"/>
              </a:spcBef>
              <a:spcAft>
                <a:spcPts val="0"/>
              </a:spcAft>
              <a:buClr>
                <a:schemeClr val="dk1"/>
              </a:buClr>
              <a:buSzPct val="86956"/>
              <a:buFont typeface="Times New Roman"/>
              <a:buAutoNum type="arabicPeriod" startAt="9"/>
            </a:pPr>
            <a:r>
              <a:rPr b="1" lang="en" sz="2300">
                <a:solidFill>
                  <a:schemeClr val="dk1"/>
                </a:solidFill>
                <a:latin typeface="Times New Roman"/>
                <a:ea typeface="Times New Roman"/>
                <a:cs typeface="Times New Roman"/>
                <a:sym typeface="Times New Roman"/>
              </a:rPr>
              <a:t>AI Ethics for Smart Health through Smart Watches</a:t>
            </a:r>
            <a:r>
              <a:rPr lang="en" sz="2000">
                <a:solidFill>
                  <a:schemeClr val="dk1"/>
                </a:solidFill>
                <a:latin typeface="Times New Roman"/>
                <a:ea typeface="Times New Roman"/>
                <a:cs typeface="Times New Roman"/>
                <a:sym typeface="Times New Roman"/>
              </a:rPr>
              <a:t> (Prof. Yolanda Gil)</a:t>
            </a:r>
            <a:endParaRPr sz="20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27a44919bb4_0_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Contact mentors for Q&amp;A on Piazza</a:t>
            </a:r>
            <a:endParaRPr/>
          </a:p>
        </p:txBody>
      </p:sp>
      <p:sp>
        <p:nvSpPr>
          <p:cNvPr id="379" name="Google Shape;379;g27a44919bb4_0_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Roboto"/>
              <a:buChar char="●"/>
            </a:pPr>
            <a:r>
              <a:rPr lang="en" sz="2200">
                <a:solidFill>
                  <a:schemeClr val="dk1"/>
                </a:solidFill>
                <a:highlight>
                  <a:srgbClr val="FFFFFF"/>
                </a:highlight>
                <a:latin typeface="Roboto"/>
                <a:ea typeface="Roboto"/>
                <a:cs typeface="Roboto"/>
                <a:sym typeface="Roboto"/>
              </a:rPr>
              <a:t>DataFirst student info (includes all other links below): </a:t>
            </a:r>
            <a:r>
              <a:rPr lang="en" sz="2200" u="sng">
                <a:solidFill>
                  <a:schemeClr val="hlink"/>
                </a:solidFill>
                <a:highlight>
                  <a:srgbClr val="FFFFFF"/>
                </a:highlight>
                <a:latin typeface="Roboto"/>
                <a:ea typeface="Roboto"/>
                <a:cs typeface="Roboto"/>
                <a:sym typeface="Roboto"/>
                <a:hlinkClick r:id="rId3"/>
              </a:rPr>
              <a:t>https://ckids-datafirst.github.io/website/info-students/</a:t>
            </a:r>
            <a:endParaRPr sz="22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2200">
              <a:solidFill>
                <a:schemeClr val="dk1"/>
              </a:solidFill>
              <a:highlight>
                <a:srgbClr val="FFFFFF"/>
              </a:highlight>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highlight>
                  <a:srgbClr val="FFFFFF"/>
                </a:highlight>
                <a:latin typeface="Roboto"/>
                <a:ea typeface="Roboto"/>
                <a:cs typeface="Roboto"/>
                <a:sym typeface="Roboto"/>
              </a:rPr>
              <a:t>Kickoff resources: </a:t>
            </a:r>
            <a:r>
              <a:rPr lang="en" sz="1600" u="sng">
                <a:solidFill>
                  <a:schemeClr val="hlink"/>
                </a:solidFill>
                <a:highlight>
                  <a:srgbClr val="FFFFFF"/>
                </a:highlight>
                <a:latin typeface="Roboto"/>
                <a:ea typeface="Roboto"/>
                <a:cs typeface="Roboto"/>
                <a:sym typeface="Roboto"/>
                <a:hlinkClick r:id="rId4"/>
              </a:rPr>
              <a:t>https://www.isi.edu/~ulf/DataFirstFall2023/index.html</a:t>
            </a:r>
            <a:endParaRPr sz="1600">
              <a:solidFill>
                <a:schemeClr val="dk1"/>
              </a:solidFill>
              <a:highlight>
                <a:srgbClr val="FFFFFF"/>
              </a:highlight>
              <a:latin typeface="Roboto"/>
              <a:ea typeface="Roboto"/>
              <a:cs typeface="Roboto"/>
              <a:sym typeface="Roboto"/>
            </a:endParaRPr>
          </a:p>
          <a:p>
            <a:pPr indent="-330200" lvl="0" marL="457200" rtl="0" algn="l">
              <a:spcBef>
                <a:spcPts val="0"/>
              </a:spcBef>
              <a:spcAft>
                <a:spcPts val="0"/>
              </a:spcAft>
              <a:buClr>
                <a:schemeClr val="dk1"/>
              </a:buClr>
              <a:buSzPts val="1600"/>
              <a:buFont typeface="Roboto"/>
              <a:buChar char="●"/>
            </a:pPr>
            <a:r>
              <a:rPr lang="en" sz="1600">
                <a:solidFill>
                  <a:schemeClr val="dk1"/>
                </a:solidFill>
                <a:highlight>
                  <a:srgbClr val="FFFFFF"/>
                </a:highlight>
                <a:latin typeface="Roboto"/>
                <a:ea typeface="Roboto"/>
                <a:cs typeface="Roboto"/>
                <a:sym typeface="Roboto"/>
              </a:rPr>
              <a:t>DataFirst Piazza home: </a:t>
            </a:r>
            <a:r>
              <a:rPr lang="en" sz="1600" u="sng">
                <a:solidFill>
                  <a:schemeClr val="accent1"/>
                </a:solidFill>
                <a:highlight>
                  <a:srgbClr val="FFFFFF"/>
                </a:highlight>
                <a:latin typeface="Roboto"/>
                <a:ea typeface="Roboto"/>
                <a:cs typeface="Roboto"/>
                <a:sym typeface="Roboto"/>
                <a:hlinkClick r:id="rId5">
                  <a:extLst>
                    <a:ext uri="{A12FA001-AC4F-418D-AE19-62706E023703}">
                      <ahyp:hlinkClr val="tx"/>
                    </a:ext>
                  </a:extLst>
                </a:hlinkClick>
              </a:rPr>
              <a:t>https://piazza.com/usc/fall2023/dsci591/home</a:t>
            </a:r>
            <a:endParaRPr sz="1600">
              <a:solidFill>
                <a:schemeClr val="accent1"/>
              </a:solidFill>
              <a:highlight>
                <a:srgbClr val="FFFFFF"/>
              </a:highlight>
              <a:latin typeface="Roboto"/>
              <a:ea typeface="Roboto"/>
              <a:cs typeface="Roboto"/>
              <a:sym typeface="Roboto"/>
            </a:endParaRPr>
          </a:p>
          <a:p>
            <a:pPr indent="-330200" lvl="1" marL="914400" rtl="0" algn="l">
              <a:spcBef>
                <a:spcPts val="0"/>
              </a:spcBef>
              <a:spcAft>
                <a:spcPts val="0"/>
              </a:spcAft>
              <a:buClr>
                <a:schemeClr val="dk1"/>
              </a:buClr>
              <a:buSzPts val="1600"/>
              <a:buFont typeface="Roboto"/>
              <a:buChar char="○"/>
            </a:pPr>
            <a:r>
              <a:rPr lang="en" sz="1600">
                <a:solidFill>
                  <a:schemeClr val="dk1"/>
                </a:solidFill>
                <a:highlight>
                  <a:srgbClr val="FFFFFF"/>
                </a:highlight>
                <a:latin typeface="Roboto"/>
                <a:ea typeface="Roboto"/>
                <a:cs typeface="Roboto"/>
                <a:sym typeface="Roboto"/>
              </a:rPr>
              <a:t>Sign-up: </a:t>
            </a:r>
            <a:r>
              <a:rPr lang="en" sz="1600" u="sng">
                <a:solidFill>
                  <a:schemeClr val="accent1"/>
                </a:solidFill>
                <a:highlight>
                  <a:srgbClr val="FFFFFF"/>
                </a:highlight>
                <a:latin typeface="Roboto"/>
                <a:ea typeface="Roboto"/>
                <a:cs typeface="Roboto"/>
                <a:sym typeface="Roboto"/>
                <a:hlinkClick r:id="rId6">
                  <a:extLst>
                    <a:ext uri="{A12FA001-AC4F-418D-AE19-62706E023703}">
                      <ahyp:hlinkClr val="tx"/>
                    </a:ext>
                  </a:extLst>
                </a:hlinkClick>
              </a:rPr>
              <a:t>https://piazza.com/usc/fall2023/dsci591</a:t>
            </a:r>
            <a:endParaRPr sz="1600">
              <a:solidFill>
                <a:schemeClr val="accent1"/>
              </a:solidFill>
            </a:endParaRPr>
          </a:p>
          <a:p>
            <a:pPr indent="-330200" lvl="0" marL="457200" rtl="0" algn="l">
              <a:lnSpc>
                <a:spcPct val="100000"/>
              </a:lnSpc>
              <a:spcBef>
                <a:spcPts val="0"/>
              </a:spcBef>
              <a:spcAft>
                <a:spcPts val="0"/>
              </a:spcAft>
              <a:buClr>
                <a:schemeClr val="dk1"/>
              </a:buClr>
              <a:buSzPts val="1600"/>
              <a:buChar char="●"/>
            </a:pPr>
            <a:r>
              <a:rPr lang="en" sz="1600">
                <a:solidFill>
                  <a:schemeClr val="dk1"/>
                </a:solidFill>
              </a:rPr>
              <a:t>Pointer to all projects: </a:t>
            </a:r>
            <a:r>
              <a:rPr lang="en" sz="1600" u="sng">
                <a:solidFill>
                  <a:schemeClr val="accent1"/>
                </a:solidFill>
                <a:hlinkClick r:id="rId7">
                  <a:extLst>
                    <a:ext uri="{A12FA001-AC4F-418D-AE19-62706E023703}">
                      <ahyp:hlinkClr val="tx"/>
                    </a:ext>
                  </a:extLst>
                </a:hlinkClick>
              </a:rPr>
              <a:t>https://www.isi.edu/~ulf/teaching/DataFirstProjectsFall2023.html</a:t>
            </a:r>
            <a:r>
              <a:rPr lang="en" sz="1600">
                <a:solidFill>
                  <a:schemeClr val="accent1"/>
                </a:solidFill>
              </a:rPr>
              <a:t> </a:t>
            </a:r>
            <a:endParaRPr sz="1600">
              <a:solidFill>
                <a:schemeClr val="accent1"/>
              </a:solidFill>
            </a:endParaRPr>
          </a:p>
          <a:p>
            <a:pPr indent="-330200" lvl="0" marL="457200" rtl="0" algn="l">
              <a:lnSpc>
                <a:spcPct val="100000"/>
              </a:lnSpc>
              <a:spcBef>
                <a:spcPts val="0"/>
              </a:spcBef>
              <a:spcAft>
                <a:spcPts val="0"/>
              </a:spcAft>
              <a:buClr>
                <a:schemeClr val="dk1"/>
              </a:buClr>
              <a:buSzPts val="1600"/>
              <a:buChar char="●"/>
            </a:pPr>
            <a:r>
              <a:rPr lang="en" sz="1600">
                <a:solidFill>
                  <a:schemeClr val="dk1"/>
                </a:solidFill>
              </a:rPr>
              <a:t>Project application form: </a:t>
            </a:r>
            <a:r>
              <a:rPr lang="en" sz="1600" u="sng">
                <a:solidFill>
                  <a:schemeClr val="accent1"/>
                </a:solidFill>
                <a:hlinkClick r:id="rId8">
                  <a:extLst>
                    <a:ext uri="{A12FA001-AC4F-418D-AE19-62706E023703}">
                      <ahyp:hlinkClr val="tx"/>
                    </a:ext>
                  </a:extLst>
                </a:hlinkClick>
              </a:rPr>
              <a:t>https://forms.gle/ABM5caP55kCe1eqz8</a:t>
            </a:r>
            <a:r>
              <a:rPr lang="en" sz="1600">
                <a:solidFill>
                  <a:schemeClr val="accent1"/>
                </a:solidFill>
              </a:rPr>
              <a:t> </a:t>
            </a:r>
            <a:endParaRPr sz="1600">
              <a:solidFill>
                <a:schemeClr val="accent1"/>
              </a:solidFill>
            </a:endParaRPr>
          </a:p>
          <a:p>
            <a:pPr indent="0" lvl="0" marL="0" rtl="0" algn="l">
              <a:spcBef>
                <a:spcPts val="0"/>
              </a:spcBef>
              <a:spcAft>
                <a:spcPts val="0"/>
              </a:spcAft>
              <a:buNone/>
            </a:pPr>
            <a:r>
              <a:t/>
            </a:r>
            <a:endParaRPr sz="2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2"/>
          <p:cNvPicPr preferRelativeResize="0"/>
          <p:nvPr/>
        </p:nvPicPr>
        <p:blipFill rotWithShape="1">
          <a:blip r:embed="rId3">
            <a:alphaModFix/>
          </a:blip>
          <a:srcRect b="0" l="0" r="0" t="0"/>
          <a:stretch/>
        </p:blipFill>
        <p:spPr>
          <a:xfrm>
            <a:off x="1131975" y="1140384"/>
            <a:ext cx="3629824" cy="3405843"/>
          </a:xfrm>
          <a:prstGeom prst="rect">
            <a:avLst/>
          </a:prstGeom>
          <a:noFill/>
          <a:ln>
            <a:noFill/>
          </a:ln>
          <a:effectLst>
            <a:outerShdw blurRad="57150" rotWithShape="0" algn="bl" dir="5400000" dist="19050">
              <a:srgbClr val="000000">
                <a:alpha val="49803"/>
              </a:srgbClr>
            </a:outerShdw>
          </a:effectLst>
        </p:spPr>
      </p:pic>
      <p:sp>
        <p:nvSpPr>
          <p:cNvPr id="208" name="Google Shape;208;p2"/>
          <p:cNvSpPr txBox="1"/>
          <p:nvPr/>
        </p:nvSpPr>
        <p:spPr>
          <a:xfrm>
            <a:off x="5318275" y="2342025"/>
            <a:ext cx="3704700" cy="19086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Use menu data + NLP to estimate nutrients and develop nutritional score metric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Found that </a:t>
            </a:r>
            <a:r>
              <a:rPr b="0" i="0" lang="en" sz="1400" u="none" cap="none" strike="noStrike">
                <a:solidFill>
                  <a:srgbClr val="6AA84F"/>
                </a:solidFill>
                <a:latin typeface="Arial"/>
                <a:ea typeface="Arial"/>
                <a:cs typeface="Arial"/>
                <a:sym typeface="Arial"/>
              </a:rPr>
              <a:t>“most nutritious”</a:t>
            </a:r>
            <a:r>
              <a:rPr b="0" i="0" lang="en" sz="1400" u="none" cap="none" strike="noStrike">
                <a:solidFill>
                  <a:schemeClr val="dk1"/>
                </a:solidFill>
                <a:latin typeface="Arial"/>
                <a:ea typeface="Arial"/>
                <a:cs typeface="Arial"/>
                <a:sym typeface="Arial"/>
              </a:rPr>
              <a:t>restaurants are highly clustered in wealthy neighborhoods</a:t>
            </a:r>
            <a:endParaRPr b="0" i="0" sz="1400" u="none" cap="none" strike="noStrike">
              <a:solidFill>
                <a:schemeClr val="dk1"/>
              </a:solidFill>
              <a:latin typeface="Arial"/>
              <a:ea typeface="Arial"/>
              <a:cs typeface="Arial"/>
              <a:sym typeface="Arial"/>
            </a:endParaRPr>
          </a:p>
          <a:p>
            <a:pPr indent="-317500" lvl="0" marL="457200" marR="0" rtl="0" algn="l">
              <a:lnSpc>
                <a:spcPct val="100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Whereas the </a:t>
            </a:r>
            <a:r>
              <a:rPr b="0" i="0" lang="en" sz="1400" u="none" cap="none" strike="noStrike">
                <a:solidFill>
                  <a:srgbClr val="CC0000"/>
                </a:solidFill>
                <a:latin typeface="Arial"/>
                <a:ea typeface="Arial"/>
                <a:cs typeface="Arial"/>
                <a:sym typeface="Arial"/>
              </a:rPr>
              <a:t>“least nutritious” </a:t>
            </a:r>
            <a:r>
              <a:rPr b="0" i="0" lang="en" sz="1400" u="none" cap="none" strike="noStrike">
                <a:solidFill>
                  <a:schemeClr val="dk1"/>
                </a:solidFill>
                <a:latin typeface="Arial"/>
                <a:ea typeface="Arial"/>
                <a:cs typeface="Arial"/>
                <a:sym typeface="Arial"/>
              </a:rPr>
              <a:t>restaurants are everywhere</a:t>
            </a:r>
            <a:endParaRPr b="0" i="0" sz="1400" u="none" cap="none" strike="noStrike">
              <a:solidFill>
                <a:schemeClr val="dk1"/>
              </a:solidFill>
              <a:latin typeface="Arial"/>
              <a:ea typeface="Arial"/>
              <a:cs typeface="Arial"/>
              <a:sym typeface="Arial"/>
            </a:endParaRPr>
          </a:p>
        </p:txBody>
      </p:sp>
      <p:sp>
        <p:nvSpPr>
          <p:cNvPr id="209" name="Google Shape;209;p2"/>
          <p:cNvSpPr txBox="1"/>
          <p:nvPr/>
        </p:nvSpPr>
        <p:spPr>
          <a:xfrm>
            <a:off x="683675" y="81400"/>
            <a:ext cx="73299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Ex. Scraping and analyzing menu data to score healthiness of restaurants in Los Angeles</a:t>
            </a:r>
            <a:endParaRPr b="1" i="0" sz="2200" u="none" cap="none" strike="noStrike">
              <a:solidFill>
                <a:srgbClr val="000000"/>
              </a:solidFill>
              <a:latin typeface="Arial"/>
              <a:ea typeface="Arial"/>
              <a:cs typeface="Arial"/>
              <a:sym typeface="Arial"/>
            </a:endParaRPr>
          </a:p>
        </p:txBody>
      </p:sp>
      <p:pic>
        <p:nvPicPr>
          <p:cNvPr id="210" name="Google Shape;210;p2"/>
          <p:cNvPicPr preferRelativeResize="0"/>
          <p:nvPr/>
        </p:nvPicPr>
        <p:blipFill rotWithShape="1">
          <a:blip r:embed="rId4">
            <a:alphaModFix/>
          </a:blip>
          <a:srcRect b="0" l="0" r="0" t="0"/>
          <a:stretch/>
        </p:blipFill>
        <p:spPr>
          <a:xfrm>
            <a:off x="7303300" y="1012512"/>
            <a:ext cx="1393749" cy="1021550"/>
          </a:xfrm>
          <a:prstGeom prst="rect">
            <a:avLst/>
          </a:prstGeom>
          <a:noFill/>
          <a:ln>
            <a:noFill/>
          </a:ln>
        </p:spPr>
      </p:pic>
      <p:pic>
        <p:nvPicPr>
          <p:cNvPr id="211" name="Google Shape;211;p2"/>
          <p:cNvPicPr preferRelativeResize="0"/>
          <p:nvPr/>
        </p:nvPicPr>
        <p:blipFill rotWithShape="1">
          <a:blip r:embed="rId5">
            <a:alphaModFix/>
          </a:blip>
          <a:srcRect b="0" l="0" r="0" t="0"/>
          <a:stretch/>
        </p:blipFill>
        <p:spPr>
          <a:xfrm>
            <a:off x="4982100" y="996375"/>
            <a:ext cx="2180650" cy="1053825"/>
          </a:xfrm>
          <a:prstGeom prst="rect">
            <a:avLst/>
          </a:prstGeom>
          <a:noFill/>
          <a:ln>
            <a:noFill/>
          </a:ln>
        </p:spPr>
      </p:pic>
      <p:sp>
        <p:nvSpPr>
          <p:cNvPr id="212" name="Google Shape;212;p2"/>
          <p:cNvSpPr txBox="1"/>
          <p:nvPr/>
        </p:nvSpPr>
        <p:spPr>
          <a:xfrm>
            <a:off x="1591850" y="4685450"/>
            <a:ext cx="539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6"/>
              </a:rPr>
              <a:t>https://www.sites.google.com/view/continuous-food-indicator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
          <p:cNvSpPr txBox="1"/>
          <p:nvPr/>
        </p:nvSpPr>
        <p:spPr>
          <a:xfrm>
            <a:off x="405475" y="995450"/>
            <a:ext cx="8424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Arial"/>
                <a:ea typeface="Arial"/>
                <a:cs typeface="Arial"/>
                <a:sym typeface="Arial"/>
              </a:rPr>
              <a:t>What are topics &amp; sentiment expressed about </a:t>
            </a:r>
            <a:r>
              <a:rPr b="1" i="1" lang="en" sz="1400" u="none" cap="none" strike="noStrike">
                <a:solidFill>
                  <a:srgbClr val="000000"/>
                </a:solidFill>
                <a:latin typeface="Arial"/>
                <a:ea typeface="Arial"/>
                <a:cs typeface="Arial"/>
                <a:sym typeface="Arial"/>
              </a:rPr>
              <a:t>male birth control </a:t>
            </a:r>
            <a:r>
              <a:rPr b="0" i="1" lang="en" sz="1400" u="none" cap="none" strike="noStrike">
                <a:solidFill>
                  <a:srgbClr val="000000"/>
                </a:solidFill>
                <a:latin typeface="Arial"/>
                <a:ea typeface="Arial"/>
                <a:cs typeface="Arial"/>
                <a:sym typeface="Arial"/>
              </a:rPr>
              <a:t>on </a:t>
            </a:r>
            <a:r>
              <a:rPr b="1" i="1" lang="en" sz="1400" u="none" cap="none" strike="noStrike">
                <a:solidFill>
                  <a:srgbClr val="000000"/>
                </a:solidFill>
                <a:latin typeface="Arial"/>
                <a:ea typeface="Arial"/>
                <a:cs typeface="Arial"/>
                <a:sym typeface="Arial"/>
              </a:rPr>
              <a:t>Reddit</a:t>
            </a:r>
            <a:r>
              <a:rPr b="0" i="1" lang="en" sz="1400" u="none" cap="none" strike="noStrike">
                <a:solidFill>
                  <a:srgbClr val="000000"/>
                </a:solidFill>
                <a:latin typeface="Arial"/>
                <a:ea typeface="Arial"/>
                <a:cs typeface="Arial"/>
                <a:sym typeface="Arial"/>
              </a:rPr>
              <a:t>, and how do they vary across the US, and over time?</a:t>
            </a:r>
            <a:endParaRPr b="0" i="1" sz="1400" u="none" cap="none" strike="noStrike">
              <a:solidFill>
                <a:schemeClr val="dk1"/>
              </a:solidFill>
              <a:latin typeface="Arial"/>
              <a:ea typeface="Arial"/>
              <a:cs typeface="Arial"/>
              <a:sym typeface="Arial"/>
            </a:endParaRPr>
          </a:p>
        </p:txBody>
      </p:sp>
      <p:sp>
        <p:nvSpPr>
          <p:cNvPr id="218" name="Google Shape;218;p3"/>
          <p:cNvSpPr txBox="1"/>
          <p:nvPr/>
        </p:nvSpPr>
        <p:spPr>
          <a:xfrm>
            <a:off x="683675" y="81400"/>
            <a:ext cx="73299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Ex. Characterizing Online Attitudes, Expectations, and Concerns about Novel Medical Treatments</a:t>
            </a:r>
            <a:endParaRPr b="1" i="0" sz="2200" u="none" cap="none" strike="noStrike">
              <a:solidFill>
                <a:srgbClr val="000000"/>
              </a:solidFill>
              <a:latin typeface="Arial"/>
              <a:ea typeface="Arial"/>
              <a:cs typeface="Arial"/>
              <a:sym typeface="Arial"/>
            </a:endParaRPr>
          </a:p>
        </p:txBody>
      </p:sp>
      <p:pic>
        <p:nvPicPr>
          <p:cNvPr id="219" name="Google Shape;219;p3"/>
          <p:cNvPicPr preferRelativeResize="0"/>
          <p:nvPr/>
        </p:nvPicPr>
        <p:blipFill rotWithShape="1">
          <a:blip r:embed="rId3">
            <a:alphaModFix/>
          </a:blip>
          <a:srcRect b="0" l="0" r="0" t="0"/>
          <a:stretch/>
        </p:blipFill>
        <p:spPr>
          <a:xfrm>
            <a:off x="114850" y="1535550"/>
            <a:ext cx="3946487" cy="3327900"/>
          </a:xfrm>
          <a:prstGeom prst="rect">
            <a:avLst/>
          </a:prstGeom>
          <a:noFill/>
          <a:ln>
            <a:noFill/>
          </a:ln>
        </p:spPr>
      </p:pic>
      <p:sp>
        <p:nvSpPr>
          <p:cNvPr id="220" name="Google Shape;220;p3"/>
          <p:cNvSpPr txBox="1"/>
          <p:nvPr/>
        </p:nvSpPr>
        <p:spPr>
          <a:xfrm>
            <a:off x="4340075" y="1970800"/>
            <a:ext cx="4640700" cy="216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300"/>
              <a:buFont typeface="Arial"/>
              <a:buNone/>
            </a:pPr>
            <a:r>
              <a:rPr b="1" i="0" lang="en" sz="1300" u="none" cap="none" strike="noStrike">
                <a:solidFill>
                  <a:srgbClr val="606C71"/>
                </a:solidFill>
                <a:latin typeface="Helvetica Neue"/>
                <a:ea typeface="Helvetica Neue"/>
                <a:cs typeface="Helvetica Neue"/>
                <a:sym typeface="Helvetica Neue"/>
              </a:rPr>
              <a:t>Findings</a:t>
            </a:r>
            <a:endParaRPr b="1" i="0" sz="1300" u="none" cap="none" strike="noStrike">
              <a:solidFill>
                <a:srgbClr val="606C71"/>
              </a:solidFill>
              <a:latin typeface="Helvetica Neue"/>
              <a:ea typeface="Helvetica Neue"/>
              <a:cs typeface="Helvetica Neue"/>
              <a:sym typeface="Helvetica Neue"/>
            </a:endParaRPr>
          </a:p>
          <a:p>
            <a:pPr indent="-311150" lvl="0" marL="457200" marR="0" rtl="0" algn="l">
              <a:lnSpc>
                <a:spcPct val="115000"/>
              </a:lnSpc>
              <a:spcBef>
                <a:spcPts val="1300"/>
              </a:spcBef>
              <a:spcAft>
                <a:spcPts val="0"/>
              </a:spcAft>
              <a:buClr>
                <a:srgbClr val="606C71"/>
              </a:buClr>
              <a:buSzPts val="1300"/>
              <a:buFont typeface="Helvetica Neue"/>
              <a:buChar char="●"/>
            </a:pPr>
            <a:r>
              <a:rPr b="0" i="0" lang="en" sz="1300" u="none" cap="none" strike="noStrike">
                <a:solidFill>
                  <a:srgbClr val="606C71"/>
                </a:solidFill>
                <a:latin typeface="Helvetica Neue"/>
                <a:ea typeface="Helvetica Neue"/>
                <a:cs typeface="Helvetica Neue"/>
                <a:sym typeface="Helvetica Neue"/>
              </a:rPr>
              <a:t>Sentiment analysis demonstrates a slight positive to neutral sentiment towards male contraceptives. </a:t>
            </a:r>
            <a:endParaRPr b="0" i="0" sz="1300" u="none" cap="none" strike="noStrike">
              <a:solidFill>
                <a:srgbClr val="606C71"/>
              </a:solidFill>
              <a:latin typeface="Helvetica Neue"/>
              <a:ea typeface="Helvetica Neue"/>
              <a:cs typeface="Helvetica Neue"/>
              <a:sym typeface="Helvetica Neue"/>
            </a:endParaRPr>
          </a:p>
          <a:p>
            <a:pPr indent="-311150" lvl="0" marL="457200" marR="0" rtl="0" algn="l">
              <a:lnSpc>
                <a:spcPct val="115000"/>
              </a:lnSpc>
              <a:spcBef>
                <a:spcPts val="0"/>
              </a:spcBef>
              <a:spcAft>
                <a:spcPts val="0"/>
              </a:spcAft>
              <a:buClr>
                <a:srgbClr val="606C71"/>
              </a:buClr>
              <a:buSzPts val="1300"/>
              <a:buFont typeface="Helvetica Neue"/>
              <a:buChar char="●"/>
            </a:pPr>
            <a:r>
              <a:rPr b="0" i="0" lang="en" sz="1300" u="none" cap="none" strike="noStrike">
                <a:solidFill>
                  <a:srgbClr val="606C71"/>
                </a:solidFill>
                <a:latin typeface="Helvetica Neue"/>
                <a:ea typeface="Helvetica Neue"/>
                <a:cs typeface="Helvetica Neue"/>
                <a:sym typeface="Helvetica Neue"/>
              </a:rPr>
              <a:t>Sentiment score remained stable throughout the 12 years time frame, which is likely due to the absence of a male contraceptive product.</a:t>
            </a:r>
            <a:endParaRPr b="0" i="0" sz="1300" u="none" cap="none" strike="noStrike">
              <a:solidFill>
                <a:srgbClr val="606C71"/>
              </a:solidFill>
              <a:latin typeface="Helvetica Neue"/>
              <a:ea typeface="Helvetica Neue"/>
              <a:cs typeface="Helvetica Neue"/>
              <a:sym typeface="Helvetica Neue"/>
            </a:endParaRPr>
          </a:p>
          <a:p>
            <a:pPr indent="-311150" lvl="0" marL="457200" marR="0" rtl="0" algn="l">
              <a:lnSpc>
                <a:spcPct val="115000"/>
              </a:lnSpc>
              <a:spcBef>
                <a:spcPts val="0"/>
              </a:spcBef>
              <a:spcAft>
                <a:spcPts val="0"/>
              </a:spcAft>
              <a:buClr>
                <a:srgbClr val="606C71"/>
              </a:buClr>
              <a:buSzPts val="1300"/>
              <a:buFont typeface="Helvetica Neue"/>
              <a:buChar char="●"/>
            </a:pPr>
            <a:r>
              <a:rPr b="0" i="0" lang="en" sz="1300" u="none" cap="none" strike="noStrike">
                <a:solidFill>
                  <a:srgbClr val="606C71"/>
                </a:solidFill>
                <a:latin typeface="Helvetica Neue"/>
                <a:ea typeface="Helvetica Neue"/>
                <a:cs typeface="Helvetica Neue"/>
                <a:sym typeface="Helvetica Neue"/>
              </a:rPr>
              <a:t>Topics were focused on possible side effects, alternative treatments, and family planning</a:t>
            </a:r>
            <a:endParaRPr b="1" i="0" sz="1300" u="none" cap="none" strike="noStrike">
              <a:solidFill>
                <a:srgbClr val="606C71"/>
              </a:solidFill>
              <a:latin typeface="Helvetica Neue"/>
              <a:ea typeface="Helvetica Neue"/>
              <a:cs typeface="Helvetica Neue"/>
              <a:sym typeface="Helvetica Neue"/>
            </a:endParaRPr>
          </a:p>
        </p:txBody>
      </p:sp>
      <p:sp>
        <p:nvSpPr>
          <p:cNvPr id="221" name="Google Shape;221;p3"/>
          <p:cNvSpPr txBox="1"/>
          <p:nvPr/>
        </p:nvSpPr>
        <p:spPr>
          <a:xfrm>
            <a:off x="3176200" y="46760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4"/>
              </a:rPr>
              <a:t>https://cllei12.github.io/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4"/>
          <p:cNvSpPr txBox="1"/>
          <p:nvPr/>
        </p:nvSpPr>
        <p:spPr>
          <a:xfrm>
            <a:off x="239050" y="1087975"/>
            <a:ext cx="5175000" cy="1262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Arial"/>
              <a:buChar char="●"/>
            </a:pPr>
            <a:r>
              <a:rPr b="0" i="0" lang="en" sz="1400" u="none" cap="none" strike="noStrike">
                <a:solidFill>
                  <a:srgbClr val="000000"/>
                </a:solidFill>
                <a:latin typeface="Arial"/>
                <a:ea typeface="Arial"/>
                <a:cs typeface="Arial"/>
                <a:sym typeface="Arial"/>
              </a:rPr>
              <a:t>Used the YOLOv5 Small object detection model, an end-to-end neutral network that makes predictions of bounding boxes and class probabilities all at once.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Can successfully detect tents classify types of encampment </a:t>
            </a:r>
            <a:endParaRPr b="0" i="0" sz="1400" u="none" cap="none" strike="noStrike">
              <a:solidFill>
                <a:srgbClr val="000000"/>
              </a:solidFill>
              <a:latin typeface="Arial"/>
              <a:ea typeface="Arial"/>
              <a:cs typeface="Arial"/>
              <a:sym typeface="Arial"/>
            </a:endParaRPr>
          </a:p>
        </p:txBody>
      </p:sp>
      <p:sp>
        <p:nvSpPr>
          <p:cNvPr id="227" name="Google Shape;227;p4"/>
          <p:cNvSpPr txBox="1"/>
          <p:nvPr/>
        </p:nvSpPr>
        <p:spPr>
          <a:xfrm>
            <a:off x="683675" y="81400"/>
            <a:ext cx="73299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Ex. Machine learning to automatically detect and classify homeless encampments in Los Angeles</a:t>
            </a:r>
            <a:endParaRPr b="1" i="0" sz="2200" u="none" cap="none" strike="noStrike">
              <a:solidFill>
                <a:srgbClr val="000000"/>
              </a:solidFill>
              <a:latin typeface="Arial"/>
              <a:ea typeface="Arial"/>
              <a:cs typeface="Arial"/>
              <a:sym typeface="Arial"/>
            </a:endParaRPr>
          </a:p>
        </p:txBody>
      </p:sp>
      <p:pic>
        <p:nvPicPr>
          <p:cNvPr id="228" name="Google Shape;228;p4"/>
          <p:cNvPicPr preferRelativeResize="0"/>
          <p:nvPr/>
        </p:nvPicPr>
        <p:blipFill rotWithShape="1">
          <a:blip r:embed="rId3">
            <a:alphaModFix/>
          </a:blip>
          <a:srcRect b="0" l="0" r="0" t="0"/>
          <a:stretch/>
        </p:blipFill>
        <p:spPr>
          <a:xfrm>
            <a:off x="468550" y="2424525"/>
            <a:ext cx="2862776" cy="2534375"/>
          </a:xfrm>
          <a:prstGeom prst="rect">
            <a:avLst/>
          </a:prstGeom>
          <a:noFill/>
          <a:ln>
            <a:noFill/>
          </a:ln>
        </p:spPr>
      </p:pic>
      <p:pic>
        <p:nvPicPr>
          <p:cNvPr id="229" name="Google Shape;229;p4"/>
          <p:cNvPicPr preferRelativeResize="0"/>
          <p:nvPr/>
        </p:nvPicPr>
        <p:blipFill rotWithShape="1">
          <a:blip r:embed="rId4">
            <a:alphaModFix/>
          </a:blip>
          <a:srcRect b="0" l="0" r="0" t="0"/>
          <a:stretch/>
        </p:blipFill>
        <p:spPr>
          <a:xfrm>
            <a:off x="5566475" y="1095700"/>
            <a:ext cx="2933251" cy="3895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6"/>
          <p:cNvSpPr txBox="1"/>
          <p:nvPr/>
        </p:nvSpPr>
        <p:spPr>
          <a:xfrm>
            <a:off x="1487525" y="81400"/>
            <a:ext cx="4743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Ex. Heat Map - Los Angeles</a:t>
            </a:r>
            <a:endParaRPr b="1" i="0" sz="2200" u="none" cap="none" strike="noStrike">
              <a:solidFill>
                <a:srgbClr val="000000"/>
              </a:solidFill>
              <a:latin typeface="Arial"/>
              <a:ea typeface="Arial"/>
              <a:cs typeface="Arial"/>
              <a:sym typeface="Arial"/>
            </a:endParaRPr>
          </a:p>
        </p:txBody>
      </p:sp>
      <p:sp>
        <p:nvSpPr>
          <p:cNvPr id="235" name="Google Shape;235;p6"/>
          <p:cNvSpPr txBox="1"/>
          <p:nvPr/>
        </p:nvSpPr>
        <p:spPr>
          <a:xfrm>
            <a:off x="365600" y="604588"/>
            <a:ext cx="7334100" cy="1046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Show where heat islands (and cooler islands) exist in Los Angeles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Build an interactive heat map of LA county that has an intuitive UI</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Experiment with different correlations of data such as temperature/crime activity, temperature/average income</a:t>
            </a:r>
            <a:endParaRPr b="0" i="0" sz="1400" u="none" cap="none" strike="noStrike">
              <a:solidFill>
                <a:srgbClr val="000000"/>
              </a:solidFill>
              <a:latin typeface="Arial"/>
              <a:ea typeface="Arial"/>
              <a:cs typeface="Arial"/>
              <a:sym typeface="Arial"/>
            </a:endParaRPr>
          </a:p>
        </p:txBody>
      </p:sp>
      <p:pic>
        <p:nvPicPr>
          <p:cNvPr id="236" name="Google Shape;236;p6"/>
          <p:cNvPicPr preferRelativeResize="0"/>
          <p:nvPr/>
        </p:nvPicPr>
        <p:blipFill rotWithShape="1">
          <a:blip r:embed="rId3">
            <a:alphaModFix/>
          </a:blip>
          <a:srcRect b="0" l="0" r="0" t="0"/>
          <a:stretch/>
        </p:blipFill>
        <p:spPr>
          <a:xfrm>
            <a:off x="1703300" y="1817875"/>
            <a:ext cx="6211000" cy="31566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Participating in DataFest</a:t>
            </a:r>
            <a:endParaRPr/>
          </a:p>
        </p:txBody>
      </p:sp>
      <p:sp>
        <p:nvSpPr>
          <p:cNvPr id="242" name="Google Shape;242;p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7"/>
              <a:buNone/>
            </a:pPr>
            <a:r>
              <a:rPr lang="en"/>
              <a:t>Next Steps</a:t>
            </a:r>
            <a:endParaRPr/>
          </a:p>
          <a:p>
            <a:pPr indent="0" lvl="0" marL="0" rtl="0" algn="ctr">
              <a:lnSpc>
                <a:spcPct val="100000"/>
              </a:lnSpc>
              <a:spcBef>
                <a:spcPts val="0"/>
              </a:spcBef>
              <a:spcAft>
                <a:spcPts val="0"/>
              </a:spcAft>
              <a:buSzPct val="117647"/>
              <a:buNone/>
            </a:pPr>
            <a:r>
              <a:rPr lang="en"/>
              <a:t>Why should I participate?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Why should you participate?</a:t>
            </a:r>
            <a:endParaRPr/>
          </a:p>
        </p:txBody>
      </p:sp>
      <p:sp>
        <p:nvSpPr>
          <p:cNvPr id="248" name="Google Shape;248;p8"/>
          <p:cNvSpPr txBox="1"/>
          <p:nvPr>
            <p:ph idx="1" type="body"/>
          </p:nvPr>
        </p:nvSpPr>
        <p:spPr>
          <a:xfrm>
            <a:off x="311700" y="1152475"/>
            <a:ext cx="5502300" cy="34164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0"/>
              </a:spcAft>
              <a:buClr>
                <a:schemeClr val="dk1"/>
              </a:buClr>
              <a:buSzPct val="61110"/>
              <a:buFont typeface="Arial"/>
              <a:buNone/>
            </a:pPr>
            <a:r>
              <a:rPr lang="en"/>
              <a:t>- Improve your data science skills by working with real data</a:t>
            </a:r>
            <a:endParaRPr/>
          </a:p>
          <a:p>
            <a:pPr indent="0" lvl="0" marL="0" rtl="0" algn="l">
              <a:lnSpc>
                <a:spcPct val="115000"/>
              </a:lnSpc>
              <a:spcBef>
                <a:spcPts val="1200"/>
              </a:spcBef>
              <a:spcAft>
                <a:spcPts val="0"/>
              </a:spcAft>
              <a:buClr>
                <a:schemeClr val="dk1"/>
              </a:buClr>
              <a:buSzPct val="61110"/>
              <a:buFont typeface="Arial"/>
              <a:buNone/>
            </a:pPr>
            <a:r>
              <a:rPr lang="en"/>
              <a:t>- Get closer experience working with a faculty mentor than you do in classes</a:t>
            </a:r>
            <a:endParaRPr/>
          </a:p>
          <a:p>
            <a:pPr indent="0" lvl="0" marL="0" rtl="0" algn="l">
              <a:lnSpc>
                <a:spcPct val="115000"/>
              </a:lnSpc>
              <a:spcBef>
                <a:spcPts val="1200"/>
              </a:spcBef>
              <a:spcAft>
                <a:spcPts val="0"/>
              </a:spcAft>
              <a:buClr>
                <a:schemeClr val="dk1"/>
              </a:buClr>
              <a:buSzPct val="61110"/>
              <a:buFont typeface="Arial"/>
              <a:buNone/>
            </a:pPr>
            <a:r>
              <a:rPr lang="en"/>
              <a:t>- Hands-on learning of the research and/or production process</a:t>
            </a:r>
            <a:endParaRPr/>
          </a:p>
          <a:p>
            <a:pPr indent="0" lvl="0" marL="0" rtl="0" algn="l">
              <a:lnSpc>
                <a:spcPct val="115000"/>
              </a:lnSpc>
              <a:spcBef>
                <a:spcPts val="1200"/>
              </a:spcBef>
              <a:spcAft>
                <a:spcPts val="0"/>
              </a:spcAft>
              <a:buClr>
                <a:schemeClr val="dk1"/>
              </a:buClr>
              <a:buSzPct val="61110"/>
              <a:buFont typeface="Arial"/>
              <a:buNone/>
            </a:pPr>
            <a:r>
              <a:rPr lang="en"/>
              <a:t>- Contribute towards exciting research that you can add on your resume!</a:t>
            </a:r>
            <a:endParaRPr/>
          </a:p>
          <a:p>
            <a:pPr indent="0" lvl="0" marL="0" rtl="0" algn="l">
              <a:lnSpc>
                <a:spcPct val="115000"/>
              </a:lnSpc>
              <a:spcBef>
                <a:spcPts val="1200"/>
              </a:spcBef>
              <a:spcAft>
                <a:spcPts val="0"/>
              </a:spcAft>
              <a:buSzPct val="117647"/>
              <a:buNone/>
            </a:pPr>
            <a:r>
              <a:rPr lang="en"/>
              <a:t>- Work on real world, interdisciplinary problems that combine Data Science with fields like Geology, Neuroscience, Sports, and Health!</a:t>
            </a:r>
            <a:endParaRPr/>
          </a:p>
          <a:p>
            <a:pPr indent="0" lvl="0" marL="0" rtl="0" algn="l">
              <a:lnSpc>
                <a:spcPct val="115000"/>
              </a:lnSpc>
              <a:spcBef>
                <a:spcPts val="1200"/>
              </a:spcBef>
              <a:spcAft>
                <a:spcPts val="1200"/>
              </a:spcAft>
              <a:buSzPct val="117647"/>
              <a:buNone/>
            </a:pPr>
            <a:r>
              <a:t/>
            </a:r>
            <a:endParaRPr/>
          </a:p>
        </p:txBody>
      </p:sp>
      <p:pic>
        <p:nvPicPr>
          <p:cNvPr id="249" name="Google Shape;249;p8"/>
          <p:cNvPicPr preferRelativeResize="0"/>
          <p:nvPr/>
        </p:nvPicPr>
        <p:blipFill rotWithShape="1">
          <a:blip r:embed="rId3">
            <a:alphaModFix/>
          </a:blip>
          <a:srcRect b="0" l="0" r="0" t="0"/>
          <a:stretch/>
        </p:blipFill>
        <p:spPr>
          <a:xfrm>
            <a:off x="5715899" y="1269175"/>
            <a:ext cx="3064400" cy="2393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Why should you participate?</a:t>
            </a:r>
            <a:endParaRPr/>
          </a:p>
        </p:txBody>
      </p:sp>
      <p:sp>
        <p:nvSpPr>
          <p:cNvPr id="255" name="Google Shape;255;p9"/>
          <p:cNvSpPr txBox="1"/>
          <p:nvPr>
            <p:ph idx="1" type="body"/>
          </p:nvPr>
        </p:nvSpPr>
        <p:spPr>
          <a:xfrm>
            <a:off x="311700" y="1152475"/>
            <a:ext cx="55023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sz="1500">
                <a:solidFill>
                  <a:schemeClr val="dk1"/>
                </a:solidFill>
                <a:highlight>
                  <a:srgbClr val="FFFFFF"/>
                </a:highlight>
              </a:rPr>
              <a:t>Get a paid research position in the future! </a:t>
            </a:r>
            <a:endParaRPr sz="1500">
              <a:solidFill>
                <a:schemeClr val="dk1"/>
              </a:solidFill>
              <a:highlight>
                <a:srgbClr val="FFFFFF"/>
              </a:highlight>
            </a:endParaRPr>
          </a:p>
          <a:p>
            <a:pPr indent="0" lvl="0" marL="0" rtl="0" algn="l">
              <a:lnSpc>
                <a:spcPct val="115000"/>
              </a:lnSpc>
              <a:spcBef>
                <a:spcPts val="1200"/>
              </a:spcBef>
              <a:spcAft>
                <a:spcPts val="0"/>
              </a:spcAft>
              <a:buSzPts val="1800"/>
              <a:buNone/>
            </a:pPr>
            <a:r>
              <a:rPr lang="en" sz="1500">
                <a:solidFill>
                  <a:schemeClr val="dk1"/>
                </a:solidFill>
                <a:highlight>
                  <a:srgbClr val="FFFFFF"/>
                </a:highlight>
              </a:rPr>
              <a:t>Documented by a quote from a previous mentor:</a:t>
            </a:r>
            <a:endParaRPr sz="1500">
              <a:solidFill>
                <a:schemeClr val="dk1"/>
              </a:solidFill>
              <a:highlight>
                <a:srgbClr val="FFFFFF"/>
              </a:highlight>
            </a:endParaRPr>
          </a:p>
          <a:p>
            <a:pPr indent="0" lvl="0" marL="457200" rtl="0" algn="l">
              <a:lnSpc>
                <a:spcPct val="115000"/>
              </a:lnSpc>
              <a:spcBef>
                <a:spcPts val="1200"/>
              </a:spcBef>
              <a:spcAft>
                <a:spcPts val="0"/>
              </a:spcAft>
              <a:buSzPts val="1800"/>
              <a:buNone/>
            </a:pPr>
            <a:r>
              <a:rPr i="1" lang="en" sz="1500">
                <a:solidFill>
                  <a:schemeClr val="dk1"/>
                </a:solidFill>
                <a:highlight>
                  <a:srgbClr val="FFFFFF"/>
                </a:highlight>
              </a:rPr>
              <a:t>I wanted to just shout out a huge thank you for including me in this CKIDS DATAFEST as a mentor this semester. </a:t>
            </a:r>
            <a:endParaRPr i="1" sz="1500">
              <a:solidFill>
                <a:schemeClr val="dk1"/>
              </a:solidFill>
              <a:highlight>
                <a:srgbClr val="FFFFFF"/>
              </a:highlight>
            </a:endParaRPr>
          </a:p>
          <a:p>
            <a:pPr indent="0" lvl="0" marL="457200" rtl="0" algn="l">
              <a:lnSpc>
                <a:spcPct val="115000"/>
              </a:lnSpc>
              <a:spcBef>
                <a:spcPts val="1200"/>
              </a:spcBef>
              <a:spcAft>
                <a:spcPts val="0"/>
              </a:spcAft>
              <a:buSzPts val="1800"/>
              <a:buNone/>
            </a:pPr>
            <a:r>
              <a:rPr i="1" lang="en" sz="1500">
                <a:solidFill>
                  <a:schemeClr val="dk1"/>
                </a:solidFill>
                <a:highlight>
                  <a:srgbClr val="FFFFFF"/>
                </a:highlight>
              </a:rPr>
              <a:t>The students were absolutely fabulous and helped us make huge headway on our </a:t>
            </a:r>
            <a:r>
              <a:rPr i="1" lang="en" sz="1500" u="sng">
                <a:solidFill>
                  <a:schemeClr val="hlink"/>
                </a:solidFill>
                <a:highlight>
                  <a:srgbClr val="FFFFFF"/>
                </a:highlight>
                <a:hlinkClick r:id="rId3"/>
              </a:rPr>
              <a:t>Asgmt: Earth Research and Engagement Goals</a:t>
            </a:r>
            <a:r>
              <a:rPr i="1" lang="en" sz="1500">
                <a:solidFill>
                  <a:schemeClr val="dk1"/>
                </a:solidFill>
                <a:highlight>
                  <a:srgbClr val="FFFFFF"/>
                </a:highlight>
              </a:rPr>
              <a:t>. </a:t>
            </a:r>
            <a:endParaRPr i="1" sz="1500">
              <a:solidFill>
                <a:schemeClr val="dk1"/>
              </a:solidFill>
              <a:highlight>
                <a:srgbClr val="FFFFFF"/>
              </a:highlight>
            </a:endParaRPr>
          </a:p>
          <a:p>
            <a:pPr indent="0" lvl="0" marL="457200" rtl="0" algn="l">
              <a:lnSpc>
                <a:spcPct val="115000"/>
              </a:lnSpc>
              <a:spcBef>
                <a:spcPts val="1200"/>
              </a:spcBef>
              <a:spcAft>
                <a:spcPts val="1200"/>
              </a:spcAft>
              <a:buSzPts val="1800"/>
              <a:buNone/>
            </a:pPr>
            <a:r>
              <a:rPr i="1" lang="en" sz="1500">
                <a:solidFill>
                  <a:schemeClr val="dk1"/>
                </a:solidFill>
                <a:highlight>
                  <a:srgbClr val="FFFFFF"/>
                </a:highlight>
              </a:rPr>
              <a:t>We will also be hiring one of the students - as a PSIP intern - specializing in data analytics to finish this research dashboard and to help us with all of our Asgmt: Earth Power BI dashboards as well!</a:t>
            </a:r>
            <a:endParaRPr i="1"/>
          </a:p>
        </p:txBody>
      </p:sp>
      <p:pic>
        <p:nvPicPr>
          <p:cNvPr id="256" name="Google Shape;256;p9"/>
          <p:cNvPicPr preferRelativeResize="0"/>
          <p:nvPr/>
        </p:nvPicPr>
        <p:blipFill rotWithShape="1">
          <a:blip r:embed="rId4">
            <a:alphaModFix/>
          </a:blip>
          <a:srcRect b="0" l="0" r="0" t="0"/>
          <a:stretch/>
        </p:blipFill>
        <p:spPr>
          <a:xfrm>
            <a:off x="5900975" y="867575"/>
            <a:ext cx="3025200" cy="31462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