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5" r:id="rId5"/>
    <p:sldMasterId id="2147483676" r:id="rId6"/>
    <p:sldMasterId id="214748367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2360C1-28E1-40C1-80AC-A3BB5374432B}">
  <a:tblStyle styleId="{1F2360C1-28E1-40C1-80AC-A3BB5374432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679DCDB-8293-444B-B863-1951C2EDE1A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44" Type="http://schemas.openxmlformats.org/officeDocument/2006/relationships/slide" Target="slides/slide36.xml"/><Relationship Id="rId21" Type="http://schemas.openxmlformats.org/officeDocument/2006/relationships/slide" Target="slides/slide13.xml"/><Relationship Id="rId43" Type="http://schemas.openxmlformats.org/officeDocument/2006/relationships/slide" Target="slides/slide35.xml"/><Relationship Id="rId24" Type="http://schemas.openxmlformats.org/officeDocument/2006/relationships/slide" Target="slides/slide16.xml"/><Relationship Id="rId46" Type="http://schemas.openxmlformats.org/officeDocument/2006/relationships/slide" Target="slides/slide38.xml"/><Relationship Id="rId23" Type="http://schemas.openxmlformats.org/officeDocument/2006/relationships/slide" Target="slides/slide15.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47" Type="http://schemas.openxmlformats.org/officeDocument/2006/relationships/slide" Target="slides/slide39.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40a9d2851d_3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40a9d2851d_3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7a7ac17c97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27a7ac17c97_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Hi, my name is Andy Rittenbach and I’d like to tell you a little bit about our project, AI/ML assisted fault detection in foundry processed devices. First, I would like to apologize for not being able to present in person. I am based out of the Arlington office of the Information Sciences Institute on the east coast, and I’m currently trying to get my four year old daughter to sleep. In this project we will be looking at ways to accelerate the defect detection flow of microelectronics produced at a foundry. Currently, most foundries use an image processing based approach that identifies potential defects in microelectronics by looking for variations in image contrast. If a chip is flagged as potentially having a defect, an engineer is brought in to look at the chip and to determine whether there actually is a defect. As you can imagine, this is a very time consuming and expensive process, and microelectronics manufacturers are looking for ways to reduce the time and costs, and to increase the accuracy of defect detection systems. </a:t>
            </a:r>
            <a:endParaRPr/>
          </a:p>
        </p:txBody>
      </p:sp>
      <p:sp>
        <p:nvSpPr>
          <p:cNvPr id="257" name="Google Shape;257;g27a7ac17c97_5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7a7ac17c97_5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7a7ac17c97_5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One challenge is that there are many different types of defects that can occur. I’ve highlighted a few of them here, but you can see that they all have very different shapes and sizes. Any viable defect detection model needs to be able to account for all of these types of defects, as well as many others. </a:t>
            </a:r>
            <a:endParaRPr/>
          </a:p>
        </p:txBody>
      </p:sp>
      <p:sp>
        <p:nvSpPr>
          <p:cNvPr id="268" name="Google Shape;268;g27a7ac17c97_5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7a7ac17c97_5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27a7ac17c97_5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Another challenge is that not all defects are show-stoppers. Here are two images of different chips with foreign material. In the chip on the left, the foreign material crosses multiple boundaries, which means that the chip must be discarded. However, the chip on the right has two pieces of foreign material that is only in the wafer of the chip. This is considered an acceptable defect, and the chip can still be used. Our defect detection approach needs to be able to take this feature of defects into account as well. Ideally, at the end of the project, we'll have a model that identifies chips as either defect free, having an acceptable defect, or having a rejectable defect. </a:t>
            </a:r>
            <a:endParaRPr/>
          </a:p>
        </p:txBody>
      </p:sp>
      <p:sp>
        <p:nvSpPr>
          <p:cNvPr id="288" name="Google Shape;288;g27a7ac17c97_5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7a7ac17c97_5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27a7ac17c97_5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Because there are so many different types of defects, a supervised approach where a model is trained using examples of each type of defect is not viable. This is because it is very difficult for the manufacturers at the microelectronics foundry to collect sufficient data samples of each type of defect. Our contact at the foundry told us that she has a book listing over 250 types of manufacturing defects, and there are many that she has never seen, so we’ll be working with an incomplete dataset for this project. Because of this, we need our model to be able to identify defects, even if the defect was not included in data used in our training dataset. Our goal for this project is to develop a model that learns what an integrated circuit should like, and to use this information to recognize when there is a defect. This is typically known as an anomaly detection problem. We’re also really interested in finding a solution that makes use entirely of pretrained feature extractors. For example, the heatmap shown on the right was generated through the use of deep image embeddings from a pretrained convolutional neural network followed by image similarity search. </a:t>
            </a:r>
            <a:endParaRPr/>
          </a:p>
        </p:txBody>
      </p:sp>
      <p:sp>
        <p:nvSpPr>
          <p:cNvPr id="303" name="Google Shape;303;g27a7ac17c97_5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7a7ac17c97_5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27a7ac17c97_5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Thank you for your time, if you have any questions please feel free to reach out to me through my email or through the project Piazza page, and I’ll be happy to answer them. Thanks again. </a:t>
            </a:r>
            <a:endParaRPr/>
          </a:p>
        </p:txBody>
      </p:sp>
      <p:sp>
        <p:nvSpPr>
          <p:cNvPr id="313" name="Google Shape;313;g27a7ac17c97_5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3f0c02a3aa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3f0c02a3aa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e6ae8a662c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e6ae8a662c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e6ae8a662c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e6ae8a662c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e6ae8a662c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e6ae8a662c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3f0c02a3a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3f0c02a3a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3f0c02a3aa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3f0c02a3aa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3f0c02a3aa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3f0c02a3aa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3f0ef604d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3f0ef604d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7a7ac17c9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7a7ac17c9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3f0ef604d7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3f0ef604d7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3f0ef604d7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3f0ef604d7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7a7ac17c97_3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7a7ac17c97_3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7a7ac17c97_15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 name="Google Shape;442;g27a7ac17c97_15_68: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7a7ac17c97_15_82: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g27a7ac17c97_15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7a7ac17c97_15_93:notes"/>
          <p:cNvSpPr/>
          <p:nvPr>
            <p:ph idx="2" type="sldImg"/>
          </p:nvPr>
        </p:nvSpPr>
        <p:spPr>
          <a:xfrm>
            <a:off x="1885950" y="1143000"/>
            <a:ext cx="30861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g27a7ac17c97_15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30"/>
              </a:spcBef>
              <a:spcAft>
                <a:spcPts val="0"/>
              </a:spcAft>
              <a:buClr>
                <a:srgbClr val="000000"/>
              </a:buClr>
              <a:buSzPts val="1100"/>
              <a:buFont typeface="Arial"/>
              <a:buNone/>
            </a:pPr>
            <a:r>
              <a:rPr lang="en"/>
              <a:t>Why we are doing FL? Because </a:t>
            </a:r>
            <a:endParaRPr/>
          </a:p>
          <a:p>
            <a:pPr indent="0" lvl="0" marL="0" marR="0" rtl="0" algn="l">
              <a:lnSpc>
                <a:spcPct val="100000"/>
              </a:lnSpc>
              <a:spcBef>
                <a:spcPts val="330"/>
              </a:spcBef>
              <a:spcAft>
                <a:spcPts val="0"/>
              </a:spcAft>
              <a:buClr>
                <a:srgbClr val="000000"/>
              </a:buClr>
              <a:buSzPts val="1100"/>
              <a:buFont typeface="Arial"/>
              <a:buNone/>
            </a:pPr>
            <a:r>
              <a:t/>
            </a:r>
            <a:endParaRPr/>
          </a:p>
          <a:p>
            <a:pPr indent="0" lvl="0" marL="0" marR="0" rtl="0" algn="l">
              <a:lnSpc>
                <a:spcPct val="100000"/>
              </a:lnSpc>
              <a:spcBef>
                <a:spcPts val="330"/>
              </a:spcBef>
              <a:spcAft>
                <a:spcPts val="0"/>
              </a:spcAft>
              <a:buClr>
                <a:srgbClr val="000000"/>
              </a:buClr>
              <a:buSzPts val="1100"/>
              <a:buFont typeface="Arial"/>
              <a:buNone/>
            </a:pPr>
            <a:r>
              <a:rPr lang="en"/>
              <a:t>In the more complex </a:t>
            </a:r>
            <a:endParaRPr/>
          </a:p>
          <a:p>
            <a:pPr indent="0" lvl="0" marL="0" marR="0" rtl="0" algn="l">
              <a:lnSpc>
                <a:spcPct val="100000"/>
              </a:lnSpc>
              <a:spcBef>
                <a:spcPts val="330"/>
              </a:spcBef>
              <a:spcAft>
                <a:spcPts val="0"/>
              </a:spcAft>
              <a:buClr>
                <a:srgbClr val="000000"/>
              </a:buClr>
              <a:buSzPts val="1100"/>
              <a:buFont typeface="Arial"/>
              <a:buNone/>
            </a:pPr>
            <a:r>
              <a:t/>
            </a:r>
            <a:endParaRPr/>
          </a:p>
          <a:p>
            <a:pPr indent="0" lvl="0" marL="0" marR="0" rtl="0" algn="l">
              <a:lnSpc>
                <a:spcPct val="100000"/>
              </a:lnSpc>
              <a:spcBef>
                <a:spcPts val="330"/>
              </a:spcBef>
              <a:spcAft>
                <a:spcPts val="0"/>
              </a:spcAft>
              <a:buClr>
                <a:srgbClr val="000000"/>
              </a:buClr>
              <a:buSzPts val="1100"/>
              <a:buFont typeface="Arial"/>
              <a:buNone/>
            </a:pPr>
            <a:r>
              <a:rPr lang="en"/>
              <a:t>Why should any site participate in a federation? Green line is a federated model that outperforms independently trained models</a:t>
            </a:r>
            <a:endParaRPr/>
          </a:p>
          <a:p>
            <a:pPr indent="0" lvl="0" marL="0" marR="0" rtl="0" algn="l">
              <a:lnSpc>
                <a:spcPct val="100000"/>
              </a:lnSpc>
              <a:spcBef>
                <a:spcPts val="330"/>
              </a:spcBef>
              <a:spcAft>
                <a:spcPts val="0"/>
              </a:spcAft>
              <a:buClr>
                <a:srgbClr val="000000"/>
              </a:buClr>
              <a:buSzPts val="1100"/>
              <a:buFont typeface="Arial"/>
              <a:buNone/>
            </a:pPr>
            <a:r>
              <a:rPr lang="en"/>
              <a:t>Teaser results! Lower MAE is better – we will explain later what each distribution is!</a:t>
            </a:r>
            <a:endParaRPr/>
          </a:p>
          <a:p>
            <a:pPr indent="0" lvl="0" marL="0" marR="0" rtl="0" algn="l">
              <a:lnSpc>
                <a:spcPct val="100000"/>
              </a:lnSpc>
              <a:spcBef>
                <a:spcPts val="330"/>
              </a:spcBef>
              <a:spcAft>
                <a:spcPts val="0"/>
              </a:spcAft>
              <a:buClr>
                <a:srgbClr val="000000"/>
              </a:buClr>
              <a:buSzPts val="1100"/>
              <a:buFont typeface="Arial"/>
              <a:buNone/>
            </a:pPr>
            <a:r>
              <a:t/>
            </a:r>
            <a:endParaRPr/>
          </a:p>
          <a:p>
            <a:pPr indent="0" lvl="0" marL="0" marR="0" rtl="0" algn="l">
              <a:lnSpc>
                <a:spcPct val="100000"/>
              </a:lnSpc>
              <a:spcBef>
                <a:spcPts val="330"/>
              </a:spcBef>
              <a:spcAft>
                <a:spcPts val="0"/>
              </a:spcAft>
              <a:buClr>
                <a:srgbClr val="000000"/>
              </a:buClr>
              <a:buSzPts val="1100"/>
              <a:buFont typeface="Arial"/>
              <a:buNone/>
            </a:pPr>
            <a:r>
              <a:t/>
            </a:r>
            <a:endParaRPr/>
          </a:p>
        </p:txBody>
      </p:sp>
      <p:sp>
        <p:nvSpPr>
          <p:cNvPr id="469" name="Google Shape;469;g27a7ac17c97_15_93:notes"/>
          <p:cNvSpPr txBox="1"/>
          <p:nvPr>
            <p:ph idx="12" type="sldNum"/>
          </p:nvPr>
        </p:nvSpPr>
        <p:spPr>
          <a:xfrm>
            <a:off x="0" y="0"/>
            <a:ext cx="2250000" cy="4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7a7ac17c97_15_113: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g27a7ac17c97_15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7a3bb8e88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7a3bb8e88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7a7ac17c97_21_0: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g27a7ac17c97_2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3f0ef604d7_3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23f0ef604d7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3f0ef604d7_3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3f0ef604d7_3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40a9d2851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40a9d2851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40a9d2851d_3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40a9d2851d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7a734969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7a734969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40a9d2851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40a9d2851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40a9d2851d_3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240a9d2851d_3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40a9d2851d_3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240a9d2851d_3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40a9d2851d_3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40a9d2851d_3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7a7ac17c97_2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7a7ac17c97_2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3f0c02a3a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3f0c02a3a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3f0c02a3a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3f0c02a3a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a7ac17c97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7a7ac17c97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a7ac17c97_1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7a7ac17c97_1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3f0c02a3aa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3f0c02a3aa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2">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2" name="Shape 62"/>
        <p:cNvGrpSpPr/>
        <p:nvPr/>
      </p:nvGrpSpPr>
      <p:grpSpPr>
        <a:xfrm>
          <a:off x="0" y="0"/>
          <a:ext cx="0" cy="0"/>
          <a:chOff x="0" y="0"/>
          <a:chExt cx="0" cy="0"/>
        </a:xfrm>
      </p:grpSpPr>
      <p:sp>
        <p:nvSpPr>
          <p:cNvPr id="63" name="Google Shape;63;p15"/>
          <p:cNvSpPr txBox="1"/>
          <p:nvPr>
            <p:ph type="title"/>
          </p:nvPr>
        </p:nvSpPr>
        <p:spPr>
          <a:xfrm>
            <a:off x="457110" y="164430"/>
            <a:ext cx="7794900" cy="479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990000"/>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64" name="Google Shape;64;p15"/>
          <p:cNvSpPr txBox="1"/>
          <p:nvPr>
            <p:ph idx="1" type="subTitle"/>
          </p:nvPr>
        </p:nvSpPr>
        <p:spPr>
          <a:xfrm>
            <a:off x="457110" y="1203390"/>
            <a:ext cx="8229300" cy="2982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100"/>
              <a:buNone/>
              <a:defRPr/>
            </a:lvl1pPr>
            <a:lvl2pPr lvl="1" algn="l">
              <a:lnSpc>
                <a:spcPct val="100000"/>
              </a:lnSpc>
              <a:spcBef>
                <a:spcPts val="0"/>
              </a:spcBef>
              <a:spcAft>
                <a:spcPts val="0"/>
              </a:spcAft>
              <a:buClr>
                <a:schemeClr val="dk1"/>
              </a:buClr>
              <a:buSzPts val="1100"/>
              <a:buNone/>
              <a:defRPr/>
            </a:lvl2pPr>
            <a:lvl3pPr lvl="2" algn="l">
              <a:lnSpc>
                <a:spcPct val="100000"/>
              </a:lnSpc>
              <a:spcBef>
                <a:spcPts val="0"/>
              </a:spcBef>
              <a:spcAft>
                <a:spcPts val="0"/>
              </a:spcAft>
              <a:buClr>
                <a:schemeClr val="dk1"/>
              </a:buClr>
              <a:buSzPts val="1100"/>
              <a:buNone/>
              <a:defRPr/>
            </a:lvl3pPr>
            <a:lvl4pPr lvl="3" algn="l">
              <a:lnSpc>
                <a:spcPct val="100000"/>
              </a:lnSpc>
              <a:spcBef>
                <a:spcPts val="0"/>
              </a:spcBef>
              <a:spcAft>
                <a:spcPts val="0"/>
              </a:spcAft>
              <a:buClr>
                <a:schemeClr val="dk1"/>
              </a:buClr>
              <a:buSzPts val="1100"/>
              <a:buNone/>
              <a:defRPr/>
            </a:lvl4pPr>
            <a:lvl5pPr lvl="4" algn="l">
              <a:lnSpc>
                <a:spcPct val="100000"/>
              </a:lnSpc>
              <a:spcBef>
                <a:spcPts val="0"/>
              </a:spcBef>
              <a:spcAft>
                <a:spcPts val="0"/>
              </a:spcAft>
              <a:buClr>
                <a:schemeClr val="dk1"/>
              </a:buClr>
              <a:buSzPts val="1100"/>
              <a:buNone/>
              <a:defRPr/>
            </a:lvl5pPr>
            <a:lvl6pPr lvl="5" algn="l">
              <a:lnSpc>
                <a:spcPct val="100000"/>
              </a:lnSpc>
              <a:spcBef>
                <a:spcPts val="0"/>
              </a:spcBef>
              <a:spcAft>
                <a:spcPts val="0"/>
              </a:spcAft>
              <a:buClr>
                <a:schemeClr val="dk1"/>
              </a:buClr>
              <a:buSzPts val="1100"/>
              <a:buNone/>
              <a:defRPr/>
            </a:lvl6pPr>
            <a:lvl7pPr lvl="6" algn="l">
              <a:lnSpc>
                <a:spcPct val="100000"/>
              </a:lnSpc>
              <a:spcBef>
                <a:spcPts val="0"/>
              </a:spcBef>
              <a:spcAft>
                <a:spcPts val="0"/>
              </a:spcAft>
              <a:buClr>
                <a:schemeClr val="dk1"/>
              </a:buClr>
              <a:buSzPts val="1100"/>
              <a:buNone/>
              <a:defRPr/>
            </a:lvl7pPr>
            <a:lvl8pPr lvl="7" algn="l">
              <a:lnSpc>
                <a:spcPct val="100000"/>
              </a:lnSpc>
              <a:spcBef>
                <a:spcPts val="0"/>
              </a:spcBef>
              <a:spcAft>
                <a:spcPts val="0"/>
              </a:spcAft>
              <a:buClr>
                <a:schemeClr val="dk1"/>
              </a:buClr>
              <a:buSzPts val="1100"/>
              <a:buNone/>
              <a:defRPr/>
            </a:lvl8pPr>
            <a:lvl9pPr lvl="8" algn="l">
              <a:lnSpc>
                <a:spcPct val="100000"/>
              </a:lnSpc>
              <a:spcBef>
                <a:spcPts val="0"/>
              </a:spcBef>
              <a:spcAft>
                <a:spcPts val="0"/>
              </a:spcAft>
              <a:buClr>
                <a:schemeClr val="dk1"/>
              </a:buClr>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65" name="Shape 65"/>
        <p:cNvGrpSpPr/>
        <p:nvPr/>
      </p:nvGrpSpPr>
      <p:grpSpPr>
        <a:xfrm>
          <a:off x="0" y="0"/>
          <a:ext cx="0" cy="0"/>
          <a:chOff x="0" y="0"/>
          <a:chExt cx="0" cy="0"/>
        </a:xfrm>
      </p:grpSpPr>
      <p:sp>
        <p:nvSpPr>
          <p:cNvPr id="66" name="Google Shape;66;p16"/>
          <p:cNvSpPr txBox="1"/>
          <p:nvPr>
            <p:ph type="title"/>
          </p:nvPr>
        </p:nvSpPr>
        <p:spPr>
          <a:xfrm>
            <a:off x="457200" y="164307"/>
            <a:ext cx="8229600" cy="479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27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16"/>
          <p:cNvSpPr txBox="1"/>
          <p:nvPr>
            <p:ph idx="1" type="body"/>
          </p:nvPr>
        </p:nvSpPr>
        <p:spPr>
          <a:xfrm>
            <a:off x="457204" y="859543"/>
            <a:ext cx="8235697" cy="3735086"/>
          </a:xfrm>
          <a:prstGeom prst="rect">
            <a:avLst/>
          </a:prstGeom>
          <a:noFill/>
          <a:ln>
            <a:noFill/>
          </a:ln>
        </p:spPr>
        <p:txBody>
          <a:bodyPr anchorCtr="0" anchor="t" bIns="45700" lIns="91425" spcFirstLastPara="1" rIns="91425" wrap="square" tIns="45700">
            <a:noAutofit/>
          </a:bodyPr>
          <a:lstStyle>
            <a:lvl1pPr indent="-361950" lvl="0" marL="457200" algn="l">
              <a:lnSpc>
                <a:spcPct val="100000"/>
              </a:lnSpc>
              <a:spcBef>
                <a:spcPts val="420"/>
              </a:spcBef>
              <a:spcAft>
                <a:spcPts val="0"/>
              </a:spcAft>
              <a:buSzPts val="2100"/>
              <a:buChar char="•"/>
              <a:defRPr sz="2100"/>
            </a:lvl1pPr>
            <a:lvl2pPr indent="-342900" lvl="1" marL="914400" algn="l">
              <a:lnSpc>
                <a:spcPct val="100000"/>
              </a:lnSpc>
              <a:spcBef>
                <a:spcPts val="360"/>
              </a:spcBef>
              <a:spcAft>
                <a:spcPts val="0"/>
              </a:spcAft>
              <a:buSzPts val="1800"/>
              <a:buChar char="–"/>
              <a:defRPr/>
            </a:lvl2pPr>
            <a:lvl3pPr indent="-323850" lvl="2" marL="1371600" algn="l">
              <a:lnSpc>
                <a:spcPct val="100000"/>
              </a:lnSpc>
              <a:spcBef>
                <a:spcPts val="300"/>
              </a:spcBef>
              <a:spcAft>
                <a:spcPts val="0"/>
              </a:spcAft>
              <a:buSzPts val="1500"/>
              <a:buChar char="•"/>
              <a:defRPr/>
            </a:lvl3pPr>
            <a:lvl4pPr indent="-342900" lvl="3" marL="1828800" algn="l">
              <a:lnSpc>
                <a:spcPct val="100000"/>
              </a:lnSpc>
              <a:spcBef>
                <a:spcPts val="360"/>
              </a:spcBef>
              <a:spcAft>
                <a:spcPts val="0"/>
              </a:spcAft>
              <a:buSzPts val="1800"/>
              <a:buChar char="–"/>
              <a:defRPr/>
            </a:lvl4pPr>
            <a:lvl5pPr indent="-304800" lvl="4" marL="2286000" algn="l">
              <a:lnSpc>
                <a:spcPct val="100000"/>
              </a:lnSpc>
              <a:spcBef>
                <a:spcPts val="240"/>
              </a:spcBef>
              <a:spcAft>
                <a:spcPts val="0"/>
              </a:spcAft>
              <a:buSzPts val="1200"/>
              <a:buChar char="»"/>
              <a:defRPr/>
            </a:lvl5pPr>
            <a:lvl6pPr indent="-323850" lvl="5" marL="2743200" algn="l">
              <a:lnSpc>
                <a:spcPct val="100000"/>
              </a:lnSpc>
              <a:spcBef>
                <a:spcPts val="300"/>
              </a:spcBef>
              <a:spcAft>
                <a:spcPts val="0"/>
              </a:spcAft>
              <a:buSzPts val="1500"/>
              <a:buChar char="•"/>
              <a:defRPr/>
            </a:lvl6pPr>
            <a:lvl7pPr indent="-323850" lvl="6" marL="3200400" algn="l">
              <a:lnSpc>
                <a:spcPct val="100000"/>
              </a:lnSpc>
              <a:spcBef>
                <a:spcPts val="300"/>
              </a:spcBef>
              <a:spcAft>
                <a:spcPts val="0"/>
              </a:spcAft>
              <a:buSzPts val="1500"/>
              <a:buChar char="•"/>
              <a:defRPr/>
            </a:lvl7pPr>
            <a:lvl8pPr indent="-323850" lvl="7" marL="3657600" algn="l">
              <a:lnSpc>
                <a:spcPct val="100000"/>
              </a:lnSpc>
              <a:spcBef>
                <a:spcPts val="300"/>
              </a:spcBef>
              <a:spcAft>
                <a:spcPts val="0"/>
              </a:spcAft>
              <a:buSzPts val="1500"/>
              <a:buChar char="•"/>
              <a:defRPr/>
            </a:lvl8pPr>
            <a:lvl9pPr indent="-323850" lvl="8" marL="4114800" algn="l">
              <a:lnSpc>
                <a:spcPct val="100000"/>
              </a:lnSpc>
              <a:spcBef>
                <a:spcPts val="300"/>
              </a:spcBef>
              <a:spcAft>
                <a:spcPts val="0"/>
              </a:spcAft>
              <a:buSzPts val="1500"/>
              <a:buChar char="•"/>
              <a:defRPr/>
            </a:lvl9pPr>
          </a:lstStyle>
          <a:p/>
        </p:txBody>
      </p:sp>
      <p:sp>
        <p:nvSpPr>
          <p:cNvPr id="68" name="Google Shape;68;p16"/>
          <p:cNvSpPr txBox="1"/>
          <p:nvPr>
            <p:ph idx="12" type="sldNum"/>
          </p:nvPr>
        </p:nvSpPr>
        <p:spPr>
          <a:xfrm>
            <a:off x="4572000" y="4776306"/>
            <a:ext cx="2057400" cy="273844"/>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17"/>
          <p:cNvSpPr txBox="1"/>
          <p:nvPr>
            <p:ph type="title"/>
          </p:nvPr>
        </p:nvSpPr>
        <p:spPr>
          <a:xfrm>
            <a:off x="457200" y="164307"/>
            <a:ext cx="8229600" cy="479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2">
    <p:spTree>
      <p:nvGrpSpPr>
        <p:cNvPr id="71" name="Shape 71"/>
        <p:cNvGrpSpPr/>
        <p:nvPr/>
      </p:nvGrpSpPr>
      <p:grpSpPr>
        <a:xfrm>
          <a:off x="0" y="0"/>
          <a:ext cx="0" cy="0"/>
          <a:chOff x="0" y="0"/>
          <a:chExt cx="0" cy="0"/>
        </a:xfrm>
      </p:grpSpPr>
      <p:sp>
        <p:nvSpPr>
          <p:cNvPr id="72" name="Google Shape;72;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 name="Google Shape;73;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4" name="Google Shape;7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75" name="Shape 75"/>
        <p:cNvGrpSpPr/>
        <p:nvPr/>
      </p:nvGrpSpPr>
      <p:grpSpPr>
        <a:xfrm>
          <a:off x="0" y="0"/>
          <a:ext cx="0" cy="0"/>
          <a:chOff x="0" y="0"/>
          <a:chExt cx="0" cy="0"/>
        </a:xfrm>
      </p:grpSpPr>
      <p:sp>
        <p:nvSpPr>
          <p:cNvPr id="76" name="Google Shape;76;p19"/>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7" name="Google Shape;77;p19"/>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Autofit/>
          </a:bodyPr>
          <a:lstStyle>
            <a:lvl1pPr indent="-361950" lvl="0" marL="457200" algn="l">
              <a:lnSpc>
                <a:spcPct val="100000"/>
              </a:lnSpc>
              <a:spcBef>
                <a:spcPts val="420"/>
              </a:spcBef>
              <a:spcAft>
                <a:spcPts val="0"/>
              </a:spcAft>
              <a:buSzPts val="2100"/>
              <a:buChar char="•"/>
              <a:defRPr/>
            </a:lvl1pPr>
            <a:lvl2pPr indent="-342900" lvl="1" marL="914400" algn="l">
              <a:lnSpc>
                <a:spcPct val="100000"/>
              </a:lnSpc>
              <a:spcBef>
                <a:spcPts val="360"/>
              </a:spcBef>
              <a:spcAft>
                <a:spcPts val="0"/>
              </a:spcAft>
              <a:buSzPts val="1800"/>
              <a:buChar char="–"/>
              <a:defRPr/>
            </a:lvl2pPr>
            <a:lvl3pPr indent="-323850" lvl="2" marL="1371600" algn="l">
              <a:lnSpc>
                <a:spcPct val="100000"/>
              </a:lnSpc>
              <a:spcBef>
                <a:spcPts val="300"/>
              </a:spcBef>
              <a:spcAft>
                <a:spcPts val="0"/>
              </a:spcAft>
              <a:buSzPts val="1500"/>
              <a:buChar char="•"/>
              <a:defRPr/>
            </a:lvl3pPr>
            <a:lvl4pPr indent="-342900" lvl="3" marL="1828800" algn="l">
              <a:lnSpc>
                <a:spcPct val="100000"/>
              </a:lnSpc>
              <a:spcBef>
                <a:spcPts val="360"/>
              </a:spcBef>
              <a:spcAft>
                <a:spcPts val="0"/>
              </a:spcAft>
              <a:buSzPts val="1800"/>
              <a:buChar char="–"/>
              <a:defRPr/>
            </a:lvl4pPr>
            <a:lvl5pPr indent="-304800" lvl="4" marL="2286000" algn="l">
              <a:lnSpc>
                <a:spcPct val="100000"/>
              </a:lnSpc>
              <a:spcBef>
                <a:spcPts val="240"/>
              </a:spcBef>
              <a:spcAft>
                <a:spcPts val="0"/>
              </a:spcAft>
              <a:buSzPts val="1200"/>
              <a:buChar char="»"/>
              <a:defRPr/>
            </a:lvl5pPr>
            <a:lvl6pPr indent="-323850" lvl="5" marL="2743200" algn="l">
              <a:lnSpc>
                <a:spcPct val="100000"/>
              </a:lnSpc>
              <a:spcBef>
                <a:spcPts val="300"/>
              </a:spcBef>
              <a:spcAft>
                <a:spcPts val="0"/>
              </a:spcAft>
              <a:buSzPts val="1500"/>
              <a:buChar char="•"/>
              <a:defRPr/>
            </a:lvl6pPr>
            <a:lvl7pPr indent="-323850" lvl="6" marL="3200400" algn="l">
              <a:lnSpc>
                <a:spcPct val="100000"/>
              </a:lnSpc>
              <a:spcBef>
                <a:spcPts val="300"/>
              </a:spcBef>
              <a:spcAft>
                <a:spcPts val="0"/>
              </a:spcAft>
              <a:buSzPts val="1500"/>
              <a:buChar char="•"/>
              <a:defRPr/>
            </a:lvl7pPr>
            <a:lvl8pPr indent="-323850" lvl="7" marL="3657600" algn="l">
              <a:lnSpc>
                <a:spcPct val="100000"/>
              </a:lnSpc>
              <a:spcBef>
                <a:spcPts val="300"/>
              </a:spcBef>
              <a:spcAft>
                <a:spcPts val="0"/>
              </a:spcAft>
              <a:buSzPts val="1500"/>
              <a:buChar char="•"/>
              <a:defRPr/>
            </a:lvl8pPr>
            <a:lvl9pPr indent="-323850" lvl="8" marL="4114800" algn="l">
              <a:lnSpc>
                <a:spcPct val="100000"/>
              </a:lnSpc>
              <a:spcBef>
                <a:spcPts val="300"/>
              </a:spcBef>
              <a:spcAft>
                <a:spcPts val="0"/>
              </a:spcAft>
              <a:buSzPts val="1500"/>
              <a:buChar char="•"/>
              <a:defRPr/>
            </a:lvl9pPr>
          </a:lstStyle>
          <a:p/>
        </p:txBody>
      </p:sp>
      <p:sp>
        <p:nvSpPr>
          <p:cNvPr id="78" name="Google Shape;7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9" name="Shape 79"/>
        <p:cNvGrpSpPr/>
        <p:nvPr/>
      </p:nvGrpSpPr>
      <p:grpSpPr>
        <a:xfrm>
          <a:off x="0" y="0"/>
          <a:ext cx="0" cy="0"/>
          <a:chOff x="0" y="0"/>
          <a:chExt cx="0" cy="0"/>
        </a:xfrm>
      </p:grpSpPr>
      <p:sp>
        <p:nvSpPr>
          <p:cNvPr id="80" name="Google Shape;80;p20"/>
          <p:cNvSpPr txBox="1"/>
          <p:nvPr>
            <p:ph idx="1" type="body"/>
          </p:nvPr>
        </p:nvSpPr>
        <p:spPr>
          <a:xfrm>
            <a:off x="457201" y="859539"/>
            <a:ext cx="8235600" cy="3735000"/>
          </a:xfrm>
          <a:prstGeom prst="rect">
            <a:avLst/>
          </a:prstGeom>
          <a:noFill/>
          <a:ln>
            <a:noFill/>
          </a:ln>
        </p:spPr>
        <p:txBody>
          <a:bodyPr anchorCtr="0" anchor="t" bIns="45700" lIns="91425" spcFirstLastPara="1" rIns="91425" wrap="square" tIns="45700">
            <a:noAutofit/>
          </a:bodyPr>
          <a:lstStyle>
            <a:lvl1pPr indent="-361950" lvl="0" marL="457200" algn="l">
              <a:lnSpc>
                <a:spcPct val="100000"/>
              </a:lnSpc>
              <a:spcBef>
                <a:spcPts val="420"/>
              </a:spcBef>
              <a:spcAft>
                <a:spcPts val="0"/>
              </a:spcAft>
              <a:buClr>
                <a:schemeClr val="dk1"/>
              </a:buClr>
              <a:buSzPts val="2100"/>
              <a:buChar char="•"/>
              <a:defRPr sz="210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0"/>
          <p:cNvSpPr txBox="1"/>
          <p:nvPr>
            <p:ph type="title"/>
          </p:nvPr>
        </p:nvSpPr>
        <p:spPr>
          <a:xfrm>
            <a:off x="457200" y="164307"/>
            <a:ext cx="7851300" cy="479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21"/>
          <p:cNvSpPr txBox="1"/>
          <p:nvPr/>
        </p:nvSpPr>
        <p:spPr>
          <a:xfrm>
            <a:off x="4352926" y="4810034"/>
            <a:ext cx="121219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rgbClr val="000000"/>
                </a:solidFill>
                <a:latin typeface="Arial"/>
                <a:ea typeface="Arial"/>
                <a:cs typeface="Arial"/>
                <a:sym typeface="Arial"/>
              </a:rPr>
              <a:t>Jose Luis Ambite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22"/>
          <p:cNvSpPr txBox="1"/>
          <p:nvPr>
            <p:ph type="title"/>
          </p:nvPr>
        </p:nvSpPr>
        <p:spPr>
          <a:xfrm>
            <a:off x="457200" y="164307"/>
            <a:ext cx="8229600" cy="479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6" name="Google Shape;86;p22"/>
          <p:cNvSpPr txBox="1"/>
          <p:nvPr>
            <p:ph idx="1" type="body"/>
          </p:nvPr>
        </p:nvSpPr>
        <p:spPr>
          <a:xfrm>
            <a:off x="457200" y="857250"/>
            <a:ext cx="4038600" cy="3661800"/>
          </a:xfrm>
          <a:prstGeom prst="rect">
            <a:avLst/>
          </a:prstGeom>
          <a:noFill/>
          <a:ln>
            <a:noFill/>
          </a:ln>
        </p:spPr>
        <p:txBody>
          <a:bodyPr anchorCtr="0" anchor="t" bIns="45700" lIns="91425" spcFirstLastPara="1" rIns="91425" wrap="square" tIns="45700">
            <a:noAutofit/>
          </a:bodyPr>
          <a:lstStyle>
            <a:lvl1pPr indent="-361950" lvl="0" marL="457200" algn="l">
              <a:lnSpc>
                <a:spcPct val="100000"/>
              </a:lnSpc>
              <a:spcBef>
                <a:spcPts val="420"/>
              </a:spcBef>
              <a:spcAft>
                <a:spcPts val="0"/>
              </a:spcAft>
              <a:buClr>
                <a:schemeClr val="dk1"/>
              </a:buClr>
              <a:buSzPts val="2100"/>
              <a:buChar char="•"/>
              <a:defRPr sz="2100"/>
            </a:lvl1pPr>
            <a:lvl2pPr indent="-342900" lvl="1" marL="914400" algn="l">
              <a:lnSpc>
                <a:spcPct val="100000"/>
              </a:lnSpc>
              <a:spcBef>
                <a:spcPts val="360"/>
              </a:spcBef>
              <a:spcAft>
                <a:spcPts val="0"/>
              </a:spcAft>
              <a:buClr>
                <a:schemeClr val="dk1"/>
              </a:buClr>
              <a:buSzPts val="1800"/>
              <a:buChar char="–"/>
              <a:defRPr sz="1800"/>
            </a:lvl2pPr>
            <a:lvl3pPr indent="-323850" lvl="2" marL="1371600" algn="l">
              <a:lnSpc>
                <a:spcPct val="100000"/>
              </a:lnSpc>
              <a:spcBef>
                <a:spcPts val="300"/>
              </a:spcBef>
              <a:spcAft>
                <a:spcPts val="0"/>
              </a:spcAft>
              <a:buClr>
                <a:schemeClr val="dk1"/>
              </a:buClr>
              <a:buSzPts val="1500"/>
              <a:buChar char="•"/>
              <a:defRPr sz="1500"/>
            </a:lvl3pPr>
            <a:lvl4pPr indent="-314325" lvl="3" marL="1828800" algn="l">
              <a:lnSpc>
                <a:spcPct val="100000"/>
              </a:lnSpc>
              <a:spcBef>
                <a:spcPts val="270"/>
              </a:spcBef>
              <a:spcAft>
                <a:spcPts val="0"/>
              </a:spcAft>
              <a:buClr>
                <a:schemeClr val="dk1"/>
              </a:buClr>
              <a:buSzPts val="1350"/>
              <a:buChar char="–"/>
              <a:defRPr sz="1350"/>
            </a:lvl4pPr>
            <a:lvl5pPr indent="-314325" lvl="4" marL="2286000" algn="l">
              <a:lnSpc>
                <a:spcPct val="100000"/>
              </a:lnSpc>
              <a:spcBef>
                <a:spcPts val="270"/>
              </a:spcBef>
              <a:spcAft>
                <a:spcPts val="0"/>
              </a:spcAft>
              <a:buClr>
                <a:schemeClr val="dk1"/>
              </a:buClr>
              <a:buSzPts val="1350"/>
              <a:buChar char="»"/>
              <a:defRPr sz="1350"/>
            </a:lvl5pPr>
            <a:lvl6pPr indent="-314325" lvl="5" marL="2743200" algn="l">
              <a:lnSpc>
                <a:spcPct val="100000"/>
              </a:lnSpc>
              <a:spcBef>
                <a:spcPts val="270"/>
              </a:spcBef>
              <a:spcAft>
                <a:spcPts val="0"/>
              </a:spcAft>
              <a:buClr>
                <a:schemeClr val="dk1"/>
              </a:buClr>
              <a:buSzPts val="1350"/>
              <a:buChar char="•"/>
              <a:defRPr sz="1350"/>
            </a:lvl6pPr>
            <a:lvl7pPr indent="-314325" lvl="6" marL="3200400" algn="l">
              <a:lnSpc>
                <a:spcPct val="100000"/>
              </a:lnSpc>
              <a:spcBef>
                <a:spcPts val="270"/>
              </a:spcBef>
              <a:spcAft>
                <a:spcPts val="0"/>
              </a:spcAft>
              <a:buClr>
                <a:schemeClr val="dk1"/>
              </a:buClr>
              <a:buSzPts val="1350"/>
              <a:buChar char="•"/>
              <a:defRPr sz="1350"/>
            </a:lvl7pPr>
            <a:lvl8pPr indent="-314325" lvl="7" marL="3657600" algn="l">
              <a:lnSpc>
                <a:spcPct val="100000"/>
              </a:lnSpc>
              <a:spcBef>
                <a:spcPts val="270"/>
              </a:spcBef>
              <a:spcAft>
                <a:spcPts val="0"/>
              </a:spcAft>
              <a:buClr>
                <a:schemeClr val="dk1"/>
              </a:buClr>
              <a:buSzPts val="1350"/>
              <a:buChar char="•"/>
              <a:defRPr sz="1350"/>
            </a:lvl8pPr>
            <a:lvl9pPr indent="-314325" lvl="8" marL="4114800" algn="l">
              <a:lnSpc>
                <a:spcPct val="100000"/>
              </a:lnSpc>
              <a:spcBef>
                <a:spcPts val="270"/>
              </a:spcBef>
              <a:spcAft>
                <a:spcPts val="0"/>
              </a:spcAft>
              <a:buClr>
                <a:schemeClr val="dk1"/>
              </a:buClr>
              <a:buSzPts val="1350"/>
              <a:buChar char="•"/>
              <a:defRPr sz="1350"/>
            </a:lvl9pPr>
          </a:lstStyle>
          <a:p/>
        </p:txBody>
      </p:sp>
      <p:sp>
        <p:nvSpPr>
          <p:cNvPr id="87" name="Google Shape;87;p22"/>
          <p:cNvSpPr txBox="1"/>
          <p:nvPr>
            <p:ph idx="2" type="body"/>
          </p:nvPr>
        </p:nvSpPr>
        <p:spPr>
          <a:xfrm>
            <a:off x="4648200" y="857250"/>
            <a:ext cx="4038600" cy="3661800"/>
          </a:xfrm>
          <a:prstGeom prst="rect">
            <a:avLst/>
          </a:prstGeom>
          <a:noFill/>
          <a:ln>
            <a:noFill/>
          </a:ln>
        </p:spPr>
        <p:txBody>
          <a:bodyPr anchorCtr="0" anchor="t" bIns="45700" lIns="91425" spcFirstLastPara="1" rIns="91425" wrap="square" tIns="45700">
            <a:noAutofit/>
          </a:bodyPr>
          <a:lstStyle>
            <a:lvl1pPr indent="-361950" lvl="0" marL="457200" algn="l">
              <a:lnSpc>
                <a:spcPct val="100000"/>
              </a:lnSpc>
              <a:spcBef>
                <a:spcPts val="420"/>
              </a:spcBef>
              <a:spcAft>
                <a:spcPts val="0"/>
              </a:spcAft>
              <a:buClr>
                <a:schemeClr val="dk1"/>
              </a:buClr>
              <a:buSzPts val="2100"/>
              <a:buChar char="•"/>
              <a:defRPr sz="2100"/>
            </a:lvl1pPr>
            <a:lvl2pPr indent="-342900" lvl="1" marL="914400" algn="l">
              <a:lnSpc>
                <a:spcPct val="100000"/>
              </a:lnSpc>
              <a:spcBef>
                <a:spcPts val="360"/>
              </a:spcBef>
              <a:spcAft>
                <a:spcPts val="0"/>
              </a:spcAft>
              <a:buClr>
                <a:schemeClr val="dk1"/>
              </a:buClr>
              <a:buSzPts val="1800"/>
              <a:buChar char="–"/>
              <a:defRPr sz="1800"/>
            </a:lvl2pPr>
            <a:lvl3pPr indent="-323850" lvl="2" marL="1371600" algn="l">
              <a:lnSpc>
                <a:spcPct val="100000"/>
              </a:lnSpc>
              <a:spcBef>
                <a:spcPts val="300"/>
              </a:spcBef>
              <a:spcAft>
                <a:spcPts val="0"/>
              </a:spcAft>
              <a:buClr>
                <a:schemeClr val="dk1"/>
              </a:buClr>
              <a:buSzPts val="1500"/>
              <a:buChar char="•"/>
              <a:defRPr sz="1500"/>
            </a:lvl3pPr>
            <a:lvl4pPr indent="-314325" lvl="3" marL="1828800" algn="l">
              <a:lnSpc>
                <a:spcPct val="100000"/>
              </a:lnSpc>
              <a:spcBef>
                <a:spcPts val="270"/>
              </a:spcBef>
              <a:spcAft>
                <a:spcPts val="0"/>
              </a:spcAft>
              <a:buClr>
                <a:schemeClr val="dk1"/>
              </a:buClr>
              <a:buSzPts val="1350"/>
              <a:buChar char="–"/>
              <a:defRPr sz="1350"/>
            </a:lvl4pPr>
            <a:lvl5pPr indent="-314325" lvl="4" marL="2286000" algn="l">
              <a:lnSpc>
                <a:spcPct val="100000"/>
              </a:lnSpc>
              <a:spcBef>
                <a:spcPts val="270"/>
              </a:spcBef>
              <a:spcAft>
                <a:spcPts val="0"/>
              </a:spcAft>
              <a:buClr>
                <a:schemeClr val="dk1"/>
              </a:buClr>
              <a:buSzPts val="1350"/>
              <a:buChar char="»"/>
              <a:defRPr sz="1350"/>
            </a:lvl5pPr>
            <a:lvl6pPr indent="-314325" lvl="5" marL="2743200" algn="l">
              <a:lnSpc>
                <a:spcPct val="100000"/>
              </a:lnSpc>
              <a:spcBef>
                <a:spcPts val="270"/>
              </a:spcBef>
              <a:spcAft>
                <a:spcPts val="0"/>
              </a:spcAft>
              <a:buClr>
                <a:schemeClr val="dk1"/>
              </a:buClr>
              <a:buSzPts val="1350"/>
              <a:buChar char="•"/>
              <a:defRPr sz="1350"/>
            </a:lvl6pPr>
            <a:lvl7pPr indent="-314325" lvl="6" marL="3200400" algn="l">
              <a:lnSpc>
                <a:spcPct val="100000"/>
              </a:lnSpc>
              <a:spcBef>
                <a:spcPts val="270"/>
              </a:spcBef>
              <a:spcAft>
                <a:spcPts val="0"/>
              </a:spcAft>
              <a:buClr>
                <a:schemeClr val="dk1"/>
              </a:buClr>
              <a:buSzPts val="1350"/>
              <a:buChar char="•"/>
              <a:defRPr sz="1350"/>
            </a:lvl7pPr>
            <a:lvl8pPr indent="-314325" lvl="7" marL="3657600" algn="l">
              <a:lnSpc>
                <a:spcPct val="100000"/>
              </a:lnSpc>
              <a:spcBef>
                <a:spcPts val="270"/>
              </a:spcBef>
              <a:spcAft>
                <a:spcPts val="0"/>
              </a:spcAft>
              <a:buClr>
                <a:schemeClr val="dk1"/>
              </a:buClr>
              <a:buSzPts val="1350"/>
              <a:buChar char="•"/>
              <a:defRPr sz="1350"/>
            </a:lvl8pPr>
            <a:lvl9pPr indent="-314325" lvl="8" marL="4114800" algn="l">
              <a:lnSpc>
                <a:spcPct val="100000"/>
              </a:lnSpc>
              <a:spcBef>
                <a:spcPts val="270"/>
              </a:spcBef>
              <a:spcAft>
                <a:spcPts val="0"/>
              </a:spcAft>
              <a:buClr>
                <a:schemeClr val="dk1"/>
              </a:buClr>
              <a:buSzPts val="1350"/>
              <a:buChar char="•"/>
              <a:defRPr sz="135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saic with Caption">
  <p:cSld name="Mosaic with Caption">
    <p:spTree>
      <p:nvGrpSpPr>
        <p:cNvPr id="88" name="Shape 88"/>
        <p:cNvGrpSpPr/>
        <p:nvPr/>
      </p:nvGrpSpPr>
      <p:grpSpPr>
        <a:xfrm>
          <a:off x="0" y="0"/>
          <a:ext cx="0" cy="0"/>
          <a:chOff x="0" y="0"/>
          <a:chExt cx="0" cy="0"/>
        </a:xfrm>
      </p:grpSpPr>
      <p:sp>
        <p:nvSpPr>
          <p:cNvPr id="89" name="Google Shape;89;p23"/>
          <p:cNvSpPr txBox="1"/>
          <p:nvPr>
            <p:ph idx="1" type="body"/>
          </p:nvPr>
        </p:nvSpPr>
        <p:spPr>
          <a:xfrm>
            <a:off x="457200" y="728976"/>
            <a:ext cx="5981100" cy="3872700"/>
          </a:xfrm>
          <a:prstGeom prst="rect">
            <a:avLst/>
          </a:prstGeom>
          <a:noFill/>
          <a:ln>
            <a:noFill/>
          </a:ln>
        </p:spPr>
        <p:txBody>
          <a:bodyPr anchorCtr="0" anchor="t" bIns="45700" lIns="91425" spcFirstLastPara="1" rIns="91425" wrap="square" tIns="45700">
            <a:noAutofit/>
          </a:bodyPr>
          <a:lstStyle>
            <a:lvl1pPr indent="-361950" lvl="0" marL="457200" algn="l">
              <a:lnSpc>
                <a:spcPct val="100000"/>
              </a:lnSpc>
              <a:spcBef>
                <a:spcPts val="420"/>
              </a:spcBef>
              <a:spcAft>
                <a:spcPts val="0"/>
              </a:spcAft>
              <a:buClr>
                <a:schemeClr val="dk1"/>
              </a:buClr>
              <a:buSzPts val="2100"/>
              <a:buChar char="•"/>
              <a:defRPr sz="2100"/>
            </a:lvl1pPr>
            <a:lvl2pPr indent="-342900" lvl="1" marL="914400" algn="l">
              <a:lnSpc>
                <a:spcPct val="100000"/>
              </a:lnSpc>
              <a:spcBef>
                <a:spcPts val="360"/>
              </a:spcBef>
              <a:spcAft>
                <a:spcPts val="0"/>
              </a:spcAft>
              <a:buClr>
                <a:schemeClr val="dk1"/>
              </a:buClr>
              <a:buSzPts val="1800"/>
              <a:buChar char="–"/>
              <a:defRPr sz="1800"/>
            </a:lvl2pPr>
            <a:lvl3pPr indent="-323850" lvl="2" marL="1371600" algn="l">
              <a:lnSpc>
                <a:spcPct val="100000"/>
              </a:lnSpc>
              <a:spcBef>
                <a:spcPts val="300"/>
              </a:spcBef>
              <a:spcAft>
                <a:spcPts val="0"/>
              </a:spcAft>
              <a:buClr>
                <a:schemeClr val="dk1"/>
              </a:buClr>
              <a:buSzPts val="1500"/>
              <a:buChar char="•"/>
              <a:defRPr sz="1500"/>
            </a:lvl3pPr>
            <a:lvl4pPr indent="-314325" lvl="3" marL="1828800" algn="l">
              <a:lnSpc>
                <a:spcPct val="100000"/>
              </a:lnSpc>
              <a:spcBef>
                <a:spcPts val="270"/>
              </a:spcBef>
              <a:spcAft>
                <a:spcPts val="0"/>
              </a:spcAft>
              <a:buClr>
                <a:schemeClr val="dk1"/>
              </a:buClr>
              <a:buSzPts val="1350"/>
              <a:buChar char="–"/>
              <a:defRPr sz="1350"/>
            </a:lvl4pPr>
            <a:lvl5pPr indent="-314325" lvl="4" marL="2286000" algn="l">
              <a:lnSpc>
                <a:spcPct val="100000"/>
              </a:lnSpc>
              <a:spcBef>
                <a:spcPts val="270"/>
              </a:spcBef>
              <a:spcAft>
                <a:spcPts val="0"/>
              </a:spcAft>
              <a:buClr>
                <a:schemeClr val="dk1"/>
              </a:buClr>
              <a:buSzPts val="1350"/>
              <a:buChar char="»"/>
              <a:defRPr sz="1350"/>
            </a:lvl5pPr>
            <a:lvl6pPr indent="-314325" lvl="5" marL="2743200" algn="l">
              <a:lnSpc>
                <a:spcPct val="100000"/>
              </a:lnSpc>
              <a:spcBef>
                <a:spcPts val="270"/>
              </a:spcBef>
              <a:spcAft>
                <a:spcPts val="0"/>
              </a:spcAft>
              <a:buClr>
                <a:schemeClr val="dk1"/>
              </a:buClr>
              <a:buSzPts val="1350"/>
              <a:buChar char="•"/>
              <a:defRPr sz="1350"/>
            </a:lvl6pPr>
            <a:lvl7pPr indent="-314325" lvl="6" marL="3200400" algn="l">
              <a:lnSpc>
                <a:spcPct val="100000"/>
              </a:lnSpc>
              <a:spcBef>
                <a:spcPts val="270"/>
              </a:spcBef>
              <a:spcAft>
                <a:spcPts val="0"/>
              </a:spcAft>
              <a:buClr>
                <a:schemeClr val="dk1"/>
              </a:buClr>
              <a:buSzPts val="1350"/>
              <a:buChar char="•"/>
              <a:defRPr sz="1350"/>
            </a:lvl7pPr>
            <a:lvl8pPr indent="-314325" lvl="7" marL="3657600" algn="l">
              <a:lnSpc>
                <a:spcPct val="100000"/>
              </a:lnSpc>
              <a:spcBef>
                <a:spcPts val="270"/>
              </a:spcBef>
              <a:spcAft>
                <a:spcPts val="0"/>
              </a:spcAft>
              <a:buClr>
                <a:schemeClr val="dk1"/>
              </a:buClr>
              <a:buSzPts val="1350"/>
              <a:buChar char="•"/>
              <a:defRPr sz="1350"/>
            </a:lvl8pPr>
            <a:lvl9pPr indent="-314325" lvl="8" marL="4114800" algn="l">
              <a:lnSpc>
                <a:spcPct val="100000"/>
              </a:lnSpc>
              <a:spcBef>
                <a:spcPts val="270"/>
              </a:spcBef>
              <a:spcAft>
                <a:spcPts val="0"/>
              </a:spcAft>
              <a:buClr>
                <a:schemeClr val="dk1"/>
              </a:buClr>
              <a:buSzPts val="1350"/>
              <a:buChar char="•"/>
              <a:defRPr sz="1350"/>
            </a:lvl9pPr>
          </a:lstStyle>
          <a:p/>
        </p:txBody>
      </p:sp>
      <p:sp>
        <p:nvSpPr>
          <p:cNvPr id="90" name="Google Shape;90;p23"/>
          <p:cNvSpPr txBox="1"/>
          <p:nvPr>
            <p:ph type="title"/>
          </p:nvPr>
        </p:nvSpPr>
        <p:spPr>
          <a:xfrm>
            <a:off x="457200" y="164307"/>
            <a:ext cx="8234400" cy="479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 name="Google Shape;91;p23"/>
          <p:cNvSpPr/>
          <p:nvPr/>
        </p:nvSpPr>
        <p:spPr>
          <a:xfrm>
            <a:off x="6519506" y="2049979"/>
            <a:ext cx="1269000" cy="1228500"/>
          </a:xfrm>
          <a:prstGeom prst="rect">
            <a:avLst/>
          </a:prstGeom>
          <a:solidFill>
            <a:srgbClr val="8E0000">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92" name="Google Shape;92;p23"/>
          <p:cNvSpPr/>
          <p:nvPr/>
        </p:nvSpPr>
        <p:spPr>
          <a:xfrm>
            <a:off x="7868242" y="3372553"/>
            <a:ext cx="1267500" cy="1229100"/>
          </a:xfrm>
          <a:prstGeom prst="rect">
            <a:avLst/>
          </a:prstGeom>
          <a:solidFill>
            <a:srgbClr val="8E0000">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93" name="Google Shape;93;p23"/>
          <p:cNvSpPr/>
          <p:nvPr/>
        </p:nvSpPr>
        <p:spPr>
          <a:xfrm>
            <a:off x="7868242" y="728976"/>
            <a:ext cx="1267500" cy="1227600"/>
          </a:xfrm>
          <a:prstGeom prst="rect">
            <a:avLst/>
          </a:prstGeom>
          <a:solidFill>
            <a:srgbClr val="8E0000">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94" name="Google Shape;94;p23"/>
          <p:cNvSpPr/>
          <p:nvPr>
            <p:ph idx="2" type="pic"/>
          </p:nvPr>
        </p:nvSpPr>
        <p:spPr>
          <a:xfrm>
            <a:off x="6519507" y="3372552"/>
            <a:ext cx="1267500" cy="1229100"/>
          </a:xfrm>
          <a:prstGeom prst="rect">
            <a:avLst/>
          </a:prstGeom>
          <a:noFill/>
          <a:ln>
            <a:noFill/>
          </a:ln>
        </p:spPr>
      </p:sp>
      <p:sp>
        <p:nvSpPr>
          <p:cNvPr id="95" name="Google Shape;95;p23"/>
          <p:cNvSpPr/>
          <p:nvPr>
            <p:ph idx="3" type="pic"/>
          </p:nvPr>
        </p:nvSpPr>
        <p:spPr>
          <a:xfrm>
            <a:off x="6519507" y="729798"/>
            <a:ext cx="1267500" cy="1226700"/>
          </a:xfrm>
          <a:prstGeom prst="rect">
            <a:avLst/>
          </a:prstGeom>
          <a:noFill/>
          <a:ln>
            <a:noFill/>
          </a:ln>
        </p:spPr>
      </p:sp>
      <p:sp>
        <p:nvSpPr>
          <p:cNvPr id="96" name="Google Shape;96;p23"/>
          <p:cNvSpPr/>
          <p:nvPr>
            <p:ph idx="4" type="pic"/>
          </p:nvPr>
        </p:nvSpPr>
        <p:spPr>
          <a:xfrm>
            <a:off x="7868242" y="2050391"/>
            <a:ext cx="1267500" cy="12285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24"/>
          <p:cNvSpPr txBox="1"/>
          <p:nvPr>
            <p:ph type="title"/>
          </p:nvPr>
        </p:nvSpPr>
        <p:spPr>
          <a:xfrm>
            <a:off x="457202" y="204787"/>
            <a:ext cx="3008400" cy="871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i="0" sz="15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 name="Google Shape;99;p24"/>
          <p:cNvSpPr txBox="1"/>
          <p:nvPr>
            <p:ph idx="1" type="body"/>
          </p:nvPr>
        </p:nvSpPr>
        <p:spPr>
          <a:xfrm>
            <a:off x="3575050" y="204790"/>
            <a:ext cx="5111700" cy="43899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61950" lvl="1" marL="914400" algn="l">
              <a:lnSpc>
                <a:spcPct val="100000"/>
              </a:lnSpc>
              <a:spcBef>
                <a:spcPts val="420"/>
              </a:spcBef>
              <a:spcAft>
                <a:spcPts val="0"/>
              </a:spcAft>
              <a:buClr>
                <a:schemeClr val="dk1"/>
              </a:buClr>
              <a:buSzPts val="2100"/>
              <a:buChar char="–"/>
              <a:defRPr sz="2100"/>
            </a:lvl2pPr>
            <a:lvl3pPr indent="-342900" lvl="2" marL="1371600" algn="l">
              <a:lnSpc>
                <a:spcPct val="100000"/>
              </a:lnSpc>
              <a:spcBef>
                <a:spcPts val="360"/>
              </a:spcBef>
              <a:spcAft>
                <a:spcPts val="0"/>
              </a:spcAft>
              <a:buClr>
                <a:schemeClr val="dk1"/>
              </a:buClr>
              <a:buSzPts val="1800"/>
              <a:buChar char="•"/>
              <a:defRPr sz="1800"/>
            </a:lvl3pPr>
            <a:lvl4pPr indent="-323850" lvl="3" marL="1828800" algn="l">
              <a:lnSpc>
                <a:spcPct val="100000"/>
              </a:lnSpc>
              <a:spcBef>
                <a:spcPts val="300"/>
              </a:spcBef>
              <a:spcAft>
                <a:spcPts val="0"/>
              </a:spcAft>
              <a:buClr>
                <a:schemeClr val="dk1"/>
              </a:buClr>
              <a:buSzPts val="1500"/>
              <a:buChar char="–"/>
              <a:defRPr sz="1500"/>
            </a:lvl4pPr>
            <a:lvl5pPr indent="-323850" lvl="4" marL="2286000" algn="l">
              <a:lnSpc>
                <a:spcPct val="100000"/>
              </a:lnSpc>
              <a:spcBef>
                <a:spcPts val="300"/>
              </a:spcBef>
              <a:spcAft>
                <a:spcPts val="0"/>
              </a:spcAft>
              <a:buClr>
                <a:schemeClr val="dk1"/>
              </a:buClr>
              <a:buSzPts val="1500"/>
              <a:buChar char="»"/>
              <a:defRPr sz="1500"/>
            </a:lvl5pPr>
            <a:lvl6pPr indent="-323850" lvl="5" marL="2743200" algn="l">
              <a:lnSpc>
                <a:spcPct val="100000"/>
              </a:lnSpc>
              <a:spcBef>
                <a:spcPts val="300"/>
              </a:spcBef>
              <a:spcAft>
                <a:spcPts val="0"/>
              </a:spcAft>
              <a:buClr>
                <a:schemeClr val="dk1"/>
              </a:buClr>
              <a:buSzPts val="1500"/>
              <a:buChar char="•"/>
              <a:defRPr sz="1500"/>
            </a:lvl6pPr>
            <a:lvl7pPr indent="-323850" lvl="6" marL="3200400" algn="l">
              <a:lnSpc>
                <a:spcPct val="100000"/>
              </a:lnSpc>
              <a:spcBef>
                <a:spcPts val="300"/>
              </a:spcBef>
              <a:spcAft>
                <a:spcPts val="0"/>
              </a:spcAft>
              <a:buClr>
                <a:schemeClr val="dk1"/>
              </a:buClr>
              <a:buSzPts val="1500"/>
              <a:buChar char="•"/>
              <a:defRPr sz="1500"/>
            </a:lvl7pPr>
            <a:lvl8pPr indent="-323850" lvl="7" marL="3657600" algn="l">
              <a:lnSpc>
                <a:spcPct val="100000"/>
              </a:lnSpc>
              <a:spcBef>
                <a:spcPts val="300"/>
              </a:spcBef>
              <a:spcAft>
                <a:spcPts val="0"/>
              </a:spcAft>
              <a:buClr>
                <a:schemeClr val="dk1"/>
              </a:buClr>
              <a:buSzPts val="1500"/>
              <a:buChar char="•"/>
              <a:defRPr sz="1500"/>
            </a:lvl8pPr>
            <a:lvl9pPr indent="-323850" lvl="8" marL="4114800" algn="l">
              <a:lnSpc>
                <a:spcPct val="100000"/>
              </a:lnSpc>
              <a:spcBef>
                <a:spcPts val="300"/>
              </a:spcBef>
              <a:spcAft>
                <a:spcPts val="0"/>
              </a:spcAft>
              <a:buClr>
                <a:schemeClr val="dk1"/>
              </a:buClr>
              <a:buSzPts val="1500"/>
              <a:buChar char="•"/>
              <a:defRPr sz="1500"/>
            </a:lvl9pPr>
          </a:lstStyle>
          <a:p/>
        </p:txBody>
      </p:sp>
      <p:sp>
        <p:nvSpPr>
          <p:cNvPr id="100" name="Google Shape;100;p24"/>
          <p:cNvSpPr txBox="1"/>
          <p:nvPr>
            <p:ph idx="2" type="body"/>
          </p:nvPr>
        </p:nvSpPr>
        <p:spPr>
          <a:xfrm>
            <a:off x="457202" y="1076328"/>
            <a:ext cx="3008400" cy="3518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10"/>
              </a:spcBef>
              <a:spcAft>
                <a:spcPts val="0"/>
              </a:spcAft>
              <a:buClr>
                <a:schemeClr val="dk1"/>
              </a:buClr>
              <a:buSzPts val="1050"/>
              <a:buNone/>
              <a:defRPr sz="1050"/>
            </a:lvl1pPr>
            <a:lvl2pPr indent="-228600" lvl="1" marL="914400" algn="l">
              <a:lnSpc>
                <a:spcPct val="100000"/>
              </a:lnSpc>
              <a:spcBef>
                <a:spcPts val="180"/>
              </a:spcBef>
              <a:spcAft>
                <a:spcPts val="0"/>
              </a:spcAft>
              <a:buClr>
                <a:schemeClr val="dk1"/>
              </a:buClr>
              <a:buSzPts val="900"/>
              <a:buNone/>
              <a:defRPr sz="900"/>
            </a:lvl2pPr>
            <a:lvl3pPr indent="-228600" lvl="2" marL="1371600" algn="l">
              <a:lnSpc>
                <a:spcPct val="100000"/>
              </a:lnSpc>
              <a:spcBef>
                <a:spcPts val="150"/>
              </a:spcBef>
              <a:spcAft>
                <a:spcPts val="0"/>
              </a:spcAft>
              <a:buClr>
                <a:schemeClr val="dk1"/>
              </a:buClr>
              <a:buSzPts val="750"/>
              <a:buNone/>
              <a:defRPr sz="750"/>
            </a:lvl3pPr>
            <a:lvl4pPr indent="-228600" lvl="3" marL="1828800" algn="l">
              <a:lnSpc>
                <a:spcPct val="100000"/>
              </a:lnSpc>
              <a:spcBef>
                <a:spcPts val="135"/>
              </a:spcBef>
              <a:spcAft>
                <a:spcPts val="0"/>
              </a:spcAft>
              <a:buClr>
                <a:schemeClr val="dk1"/>
              </a:buClr>
              <a:buSzPts val="675"/>
              <a:buNone/>
              <a:defRPr sz="675"/>
            </a:lvl4pPr>
            <a:lvl5pPr indent="-228600" lvl="4" marL="2286000" algn="l">
              <a:lnSpc>
                <a:spcPct val="100000"/>
              </a:lnSpc>
              <a:spcBef>
                <a:spcPts val="135"/>
              </a:spcBef>
              <a:spcAft>
                <a:spcPts val="0"/>
              </a:spcAft>
              <a:buClr>
                <a:schemeClr val="dk1"/>
              </a:buClr>
              <a:buSzPts val="675"/>
              <a:buNone/>
              <a:defRPr sz="675"/>
            </a:lvl5pPr>
            <a:lvl6pPr indent="-228600" lvl="5" marL="2743200" algn="l">
              <a:lnSpc>
                <a:spcPct val="100000"/>
              </a:lnSpc>
              <a:spcBef>
                <a:spcPts val="135"/>
              </a:spcBef>
              <a:spcAft>
                <a:spcPts val="0"/>
              </a:spcAft>
              <a:buClr>
                <a:schemeClr val="dk1"/>
              </a:buClr>
              <a:buSzPts val="675"/>
              <a:buNone/>
              <a:defRPr sz="675"/>
            </a:lvl6pPr>
            <a:lvl7pPr indent="-228600" lvl="6" marL="3200400" algn="l">
              <a:lnSpc>
                <a:spcPct val="100000"/>
              </a:lnSpc>
              <a:spcBef>
                <a:spcPts val="135"/>
              </a:spcBef>
              <a:spcAft>
                <a:spcPts val="0"/>
              </a:spcAft>
              <a:buClr>
                <a:schemeClr val="dk1"/>
              </a:buClr>
              <a:buSzPts val="675"/>
              <a:buNone/>
              <a:defRPr sz="675"/>
            </a:lvl7pPr>
            <a:lvl8pPr indent="-228600" lvl="7" marL="3657600" algn="l">
              <a:lnSpc>
                <a:spcPct val="100000"/>
              </a:lnSpc>
              <a:spcBef>
                <a:spcPts val="135"/>
              </a:spcBef>
              <a:spcAft>
                <a:spcPts val="0"/>
              </a:spcAft>
              <a:buClr>
                <a:schemeClr val="dk1"/>
              </a:buClr>
              <a:buSzPts val="675"/>
              <a:buNone/>
              <a:defRPr sz="675"/>
            </a:lvl8pPr>
            <a:lvl9pPr indent="-228600" lvl="8" marL="4114800" algn="l">
              <a:lnSpc>
                <a:spcPct val="100000"/>
              </a:lnSpc>
              <a:spcBef>
                <a:spcPts val="135"/>
              </a:spcBef>
              <a:spcAft>
                <a:spcPts val="0"/>
              </a:spcAft>
              <a:buClr>
                <a:schemeClr val="dk1"/>
              </a:buClr>
              <a:buSzPts val="675"/>
              <a:buNone/>
              <a:defRPr sz="675"/>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1" name="Shape 101"/>
        <p:cNvGrpSpPr/>
        <p:nvPr/>
      </p:nvGrpSpPr>
      <p:grpSpPr>
        <a:xfrm>
          <a:off x="0" y="0"/>
          <a:ext cx="0" cy="0"/>
          <a:chOff x="0" y="0"/>
          <a:chExt cx="0" cy="0"/>
        </a:xfrm>
      </p:grpSpPr>
      <p:sp>
        <p:nvSpPr>
          <p:cNvPr id="102" name="Google Shape;102;p25"/>
          <p:cNvSpPr txBox="1"/>
          <p:nvPr>
            <p:ph type="title"/>
          </p:nvPr>
        </p:nvSpPr>
        <p:spPr>
          <a:xfrm>
            <a:off x="446809" y="3544083"/>
            <a:ext cx="8229600" cy="4251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b="0" i="0" sz="15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3" name="Google Shape;103;p25"/>
          <p:cNvSpPr/>
          <p:nvPr>
            <p:ph idx="2" type="pic"/>
          </p:nvPr>
        </p:nvSpPr>
        <p:spPr>
          <a:xfrm>
            <a:off x="446809" y="403214"/>
            <a:ext cx="8229600" cy="3086100"/>
          </a:xfrm>
          <a:prstGeom prst="rect">
            <a:avLst/>
          </a:prstGeom>
          <a:noFill/>
          <a:ln>
            <a:noFill/>
          </a:ln>
        </p:spPr>
      </p:sp>
      <p:sp>
        <p:nvSpPr>
          <p:cNvPr id="104" name="Google Shape;104;p25"/>
          <p:cNvSpPr txBox="1"/>
          <p:nvPr>
            <p:ph idx="1" type="body"/>
          </p:nvPr>
        </p:nvSpPr>
        <p:spPr>
          <a:xfrm>
            <a:off x="446809" y="3969136"/>
            <a:ext cx="8229600" cy="603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210"/>
              </a:spcBef>
              <a:spcAft>
                <a:spcPts val="0"/>
              </a:spcAft>
              <a:buClr>
                <a:schemeClr val="dk1"/>
              </a:buClr>
              <a:buSzPts val="1050"/>
              <a:buNone/>
              <a:defRPr sz="1050"/>
            </a:lvl1pPr>
            <a:lvl2pPr indent="-228600" lvl="1" marL="914400" algn="l">
              <a:lnSpc>
                <a:spcPct val="100000"/>
              </a:lnSpc>
              <a:spcBef>
                <a:spcPts val="180"/>
              </a:spcBef>
              <a:spcAft>
                <a:spcPts val="0"/>
              </a:spcAft>
              <a:buClr>
                <a:schemeClr val="dk1"/>
              </a:buClr>
              <a:buSzPts val="900"/>
              <a:buNone/>
              <a:defRPr sz="900"/>
            </a:lvl2pPr>
            <a:lvl3pPr indent="-228600" lvl="2" marL="1371600" algn="l">
              <a:lnSpc>
                <a:spcPct val="100000"/>
              </a:lnSpc>
              <a:spcBef>
                <a:spcPts val="150"/>
              </a:spcBef>
              <a:spcAft>
                <a:spcPts val="0"/>
              </a:spcAft>
              <a:buClr>
                <a:schemeClr val="dk1"/>
              </a:buClr>
              <a:buSzPts val="750"/>
              <a:buNone/>
              <a:defRPr sz="750"/>
            </a:lvl3pPr>
            <a:lvl4pPr indent="-228600" lvl="3" marL="1828800" algn="l">
              <a:lnSpc>
                <a:spcPct val="100000"/>
              </a:lnSpc>
              <a:spcBef>
                <a:spcPts val="135"/>
              </a:spcBef>
              <a:spcAft>
                <a:spcPts val="0"/>
              </a:spcAft>
              <a:buClr>
                <a:schemeClr val="dk1"/>
              </a:buClr>
              <a:buSzPts val="675"/>
              <a:buNone/>
              <a:defRPr sz="675"/>
            </a:lvl4pPr>
            <a:lvl5pPr indent="-228600" lvl="4" marL="2286000" algn="l">
              <a:lnSpc>
                <a:spcPct val="100000"/>
              </a:lnSpc>
              <a:spcBef>
                <a:spcPts val="135"/>
              </a:spcBef>
              <a:spcAft>
                <a:spcPts val="0"/>
              </a:spcAft>
              <a:buClr>
                <a:schemeClr val="dk1"/>
              </a:buClr>
              <a:buSzPts val="675"/>
              <a:buNone/>
              <a:defRPr sz="675"/>
            </a:lvl5pPr>
            <a:lvl6pPr indent="-228600" lvl="5" marL="2743200" algn="l">
              <a:lnSpc>
                <a:spcPct val="100000"/>
              </a:lnSpc>
              <a:spcBef>
                <a:spcPts val="135"/>
              </a:spcBef>
              <a:spcAft>
                <a:spcPts val="0"/>
              </a:spcAft>
              <a:buClr>
                <a:schemeClr val="dk1"/>
              </a:buClr>
              <a:buSzPts val="675"/>
              <a:buNone/>
              <a:defRPr sz="675"/>
            </a:lvl6pPr>
            <a:lvl7pPr indent="-228600" lvl="6" marL="3200400" algn="l">
              <a:lnSpc>
                <a:spcPct val="100000"/>
              </a:lnSpc>
              <a:spcBef>
                <a:spcPts val="135"/>
              </a:spcBef>
              <a:spcAft>
                <a:spcPts val="0"/>
              </a:spcAft>
              <a:buClr>
                <a:schemeClr val="dk1"/>
              </a:buClr>
              <a:buSzPts val="675"/>
              <a:buNone/>
              <a:defRPr sz="675"/>
            </a:lvl7pPr>
            <a:lvl8pPr indent="-228600" lvl="7" marL="3657600" algn="l">
              <a:lnSpc>
                <a:spcPct val="100000"/>
              </a:lnSpc>
              <a:spcBef>
                <a:spcPts val="135"/>
              </a:spcBef>
              <a:spcAft>
                <a:spcPts val="0"/>
              </a:spcAft>
              <a:buClr>
                <a:schemeClr val="dk1"/>
              </a:buClr>
              <a:buSzPts val="675"/>
              <a:buNone/>
              <a:defRPr sz="675"/>
            </a:lvl8pPr>
            <a:lvl9pPr indent="-228600" lvl="8" marL="4114800" algn="l">
              <a:lnSpc>
                <a:spcPct val="100000"/>
              </a:lnSpc>
              <a:spcBef>
                <a:spcPts val="135"/>
              </a:spcBef>
              <a:spcAft>
                <a:spcPts val="0"/>
              </a:spcAft>
              <a:buClr>
                <a:schemeClr val="dk1"/>
              </a:buClr>
              <a:buSzPts val="675"/>
              <a:buNone/>
              <a:defRPr sz="675"/>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5" name="Shape 105"/>
        <p:cNvGrpSpPr/>
        <p:nvPr/>
      </p:nvGrpSpPr>
      <p:grpSpPr>
        <a:xfrm>
          <a:off x="0" y="0"/>
          <a:ext cx="0" cy="0"/>
          <a:chOff x="0" y="0"/>
          <a:chExt cx="0" cy="0"/>
        </a:xfrm>
      </p:grpSpPr>
      <p:sp>
        <p:nvSpPr>
          <p:cNvPr id="106" name="Google Shape;106;p26"/>
          <p:cNvSpPr txBox="1"/>
          <p:nvPr>
            <p:ph type="title"/>
          </p:nvPr>
        </p:nvSpPr>
        <p:spPr>
          <a:xfrm>
            <a:off x="457200" y="164307"/>
            <a:ext cx="8229600" cy="479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7" name="Google Shape;107;p26"/>
          <p:cNvSpPr txBox="1"/>
          <p:nvPr>
            <p:ph idx="1" type="body"/>
          </p:nvPr>
        </p:nvSpPr>
        <p:spPr>
          <a:xfrm rot="5400000">
            <a:off x="2703300" y="-1388849"/>
            <a:ext cx="37374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3">
    <p:spTree>
      <p:nvGrpSpPr>
        <p:cNvPr id="108" name="Shape 108"/>
        <p:cNvGrpSpPr/>
        <p:nvPr/>
      </p:nvGrpSpPr>
      <p:grpSpPr>
        <a:xfrm>
          <a:off x="0" y="0"/>
          <a:ext cx="0" cy="0"/>
          <a:chOff x="0" y="0"/>
          <a:chExt cx="0" cy="0"/>
        </a:xfrm>
      </p:grpSpPr>
      <p:pic>
        <p:nvPicPr>
          <p:cNvPr id="109" name="Google Shape;109;p27"/>
          <p:cNvPicPr preferRelativeResize="0"/>
          <p:nvPr/>
        </p:nvPicPr>
        <p:blipFill rotWithShape="1">
          <a:blip r:embed="rId2">
            <a:alphaModFix/>
          </a:blip>
          <a:srcRect b="0" l="0" r="0" t="0"/>
          <a:stretch/>
        </p:blipFill>
        <p:spPr>
          <a:xfrm>
            <a:off x="7253475" y="4701124"/>
            <a:ext cx="1323872" cy="393600"/>
          </a:xfrm>
          <a:prstGeom prst="rect">
            <a:avLst/>
          </a:prstGeom>
          <a:noFill/>
          <a:ln>
            <a:noFill/>
          </a:ln>
        </p:spPr>
      </p:pic>
      <p:sp>
        <p:nvSpPr>
          <p:cNvPr id="110" name="Google Shape;110;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1" name="Google Shape;111;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2" name="Google Shape;11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13" name="Google Shape;113;p27"/>
          <p:cNvPicPr preferRelativeResize="0"/>
          <p:nvPr/>
        </p:nvPicPr>
        <p:blipFill rotWithShape="1">
          <a:blip r:embed="rId3">
            <a:alphaModFix/>
          </a:blip>
          <a:srcRect b="0" l="0" r="0" t="0"/>
          <a:stretch/>
        </p:blipFill>
        <p:spPr>
          <a:xfrm>
            <a:off x="5313200" y="503800"/>
            <a:ext cx="3390900" cy="3867150"/>
          </a:xfrm>
          <a:prstGeom prst="rect">
            <a:avLst/>
          </a:prstGeom>
          <a:noFill/>
          <a:ln>
            <a:noFill/>
          </a:ln>
        </p:spPr>
      </p:pic>
      <p:pic>
        <p:nvPicPr>
          <p:cNvPr id="114" name="Google Shape;114;p27"/>
          <p:cNvPicPr preferRelativeResize="0"/>
          <p:nvPr/>
        </p:nvPicPr>
        <p:blipFill rotWithShape="1">
          <a:blip r:embed="rId4">
            <a:alphaModFix/>
          </a:blip>
          <a:srcRect b="0" l="0" r="0" t="0"/>
          <a:stretch/>
        </p:blipFill>
        <p:spPr>
          <a:xfrm>
            <a:off x="152400" y="4721275"/>
            <a:ext cx="8991600" cy="2494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4">
    <p:spTree>
      <p:nvGrpSpPr>
        <p:cNvPr id="115" name="Shape 115"/>
        <p:cNvGrpSpPr/>
        <p:nvPr/>
      </p:nvGrpSpPr>
      <p:grpSpPr>
        <a:xfrm>
          <a:off x="0" y="0"/>
          <a:ext cx="0" cy="0"/>
          <a:chOff x="0" y="0"/>
          <a:chExt cx="0" cy="0"/>
        </a:xfrm>
      </p:grpSpPr>
      <p:pic>
        <p:nvPicPr>
          <p:cNvPr id="116" name="Google Shape;116;p28"/>
          <p:cNvPicPr preferRelativeResize="0"/>
          <p:nvPr/>
        </p:nvPicPr>
        <p:blipFill rotWithShape="1">
          <a:blip r:embed="rId2">
            <a:alphaModFix/>
          </a:blip>
          <a:srcRect b="0" l="0" r="0" t="0"/>
          <a:stretch/>
        </p:blipFill>
        <p:spPr>
          <a:xfrm>
            <a:off x="7253475" y="4701124"/>
            <a:ext cx="1323872" cy="393600"/>
          </a:xfrm>
          <a:prstGeom prst="rect">
            <a:avLst/>
          </a:prstGeom>
          <a:noFill/>
          <a:ln>
            <a:noFill/>
          </a:ln>
        </p:spPr>
      </p:pic>
      <p:sp>
        <p:nvSpPr>
          <p:cNvPr id="117" name="Google Shape;117;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8" name="Google Shape;118;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9" name="Google Shape;11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20" name="Google Shape;120;p28"/>
          <p:cNvPicPr preferRelativeResize="0"/>
          <p:nvPr/>
        </p:nvPicPr>
        <p:blipFill rotWithShape="1">
          <a:blip r:embed="rId3">
            <a:alphaModFix/>
          </a:blip>
          <a:srcRect b="0" l="0" r="0" t="0"/>
          <a:stretch/>
        </p:blipFill>
        <p:spPr>
          <a:xfrm>
            <a:off x="5313200" y="503800"/>
            <a:ext cx="3390900" cy="3867150"/>
          </a:xfrm>
          <a:prstGeom prst="rect">
            <a:avLst/>
          </a:prstGeom>
          <a:noFill/>
          <a:ln>
            <a:noFill/>
          </a:ln>
        </p:spPr>
      </p:pic>
      <p:pic>
        <p:nvPicPr>
          <p:cNvPr id="121" name="Google Shape;121;p28"/>
          <p:cNvPicPr preferRelativeResize="0"/>
          <p:nvPr/>
        </p:nvPicPr>
        <p:blipFill rotWithShape="1">
          <a:blip r:embed="rId4">
            <a:alphaModFix/>
          </a:blip>
          <a:srcRect b="0" l="0" r="0" t="0"/>
          <a:stretch/>
        </p:blipFill>
        <p:spPr>
          <a:xfrm>
            <a:off x="152400" y="4721275"/>
            <a:ext cx="8991600" cy="2494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theme" Target="../theme/theme1.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14"/>
          <p:cNvSpPr txBox="1"/>
          <p:nvPr>
            <p:ph type="title"/>
          </p:nvPr>
        </p:nvSpPr>
        <p:spPr>
          <a:xfrm>
            <a:off x="457200" y="164307"/>
            <a:ext cx="8229600" cy="479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700" u="none" cap="none" strike="noStrike">
                <a:solidFill>
                  <a:srgbClr val="99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2700" u="none" cap="none" strike="noStrike">
                <a:solidFill>
                  <a:schemeClr val="dk1"/>
                </a:solidFill>
                <a:latin typeface="Calibri"/>
                <a:ea typeface="Calibri"/>
                <a:cs typeface="Calibri"/>
                <a:sym typeface="Calibri"/>
              </a:defRPr>
            </a:lvl9pPr>
          </a:lstStyle>
          <a:p/>
        </p:txBody>
      </p:sp>
      <p:sp>
        <p:nvSpPr>
          <p:cNvPr id="56" name="Google Shape;56;p14"/>
          <p:cNvSpPr txBox="1"/>
          <p:nvPr>
            <p:ph idx="1" type="body"/>
          </p:nvPr>
        </p:nvSpPr>
        <p:spPr>
          <a:xfrm>
            <a:off x="457200" y="857251"/>
            <a:ext cx="8229600" cy="3737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cxnSp>
        <p:nvCxnSpPr>
          <p:cNvPr id="57" name="Google Shape;57;p14"/>
          <p:cNvCxnSpPr/>
          <p:nvPr/>
        </p:nvCxnSpPr>
        <p:spPr>
          <a:xfrm>
            <a:off x="0" y="4667250"/>
            <a:ext cx="9144000" cy="0"/>
          </a:xfrm>
          <a:prstGeom prst="straightConnector1">
            <a:avLst/>
          </a:prstGeom>
          <a:noFill/>
          <a:ln cap="flat" cmpd="sng" w="28575">
            <a:solidFill>
              <a:srgbClr val="8E0000"/>
            </a:solidFill>
            <a:prstDash val="solid"/>
            <a:round/>
            <a:headEnd len="sm" w="sm" type="none"/>
            <a:tailEnd len="sm" w="sm" type="none"/>
          </a:ln>
        </p:spPr>
      </p:cxnSp>
      <p:sp>
        <p:nvSpPr>
          <p:cNvPr id="58" name="Google Shape;58;p14"/>
          <p:cNvSpPr txBox="1"/>
          <p:nvPr/>
        </p:nvSpPr>
        <p:spPr>
          <a:xfrm>
            <a:off x="322660" y="4777259"/>
            <a:ext cx="4505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1" lang="en" sz="1800" u="none" cap="none" strike="noStrike">
                <a:solidFill>
                  <a:srgbClr val="8E0000"/>
                </a:solidFill>
                <a:latin typeface="Arial"/>
                <a:ea typeface="Arial"/>
                <a:cs typeface="Arial"/>
                <a:sym typeface="Arial"/>
              </a:rPr>
              <a:t>Information Sciences Institute</a:t>
            </a:r>
            <a:endParaRPr b="0" i="0" sz="1400" u="none" cap="none" strike="noStrike">
              <a:solidFill>
                <a:srgbClr val="000000"/>
              </a:solidFill>
              <a:latin typeface="Arial"/>
              <a:ea typeface="Arial"/>
              <a:cs typeface="Arial"/>
              <a:sym typeface="Arial"/>
            </a:endParaRPr>
          </a:p>
        </p:txBody>
      </p:sp>
      <p:pic>
        <p:nvPicPr>
          <p:cNvPr id="59" name="Google Shape;59;p14"/>
          <p:cNvPicPr preferRelativeResize="0"/>
          <p:nvPr/>
        </p:nvPicPr>
        <p:blipFill rotWithShape="1">
          <a:blip r:embed="rId1">
            <a:alphaModFix/>
          </a:blip>
          <a:srcRect b="13334" l="0" r="0" t="6662"/>
          <a:stretch/>
        </p:blipFill>
        <p:spPr>
          <a:xfrm>
            <a:off x="7504241" y="4712369"/>
            <a:ext cx="1474470" cy="411481"/>
          </a:xfrm>
          <a:prstGeom prst="rect">
            <a:avLst/>
          </a:prstGeom>
          <a:noFill/>
          <a:ln>
            <a:noFill/>
          </a:ln>
        </p:spPr>
      </p:pic>
      <p:pic>
        <p:nvPicPr>
          <p:cNvPr id="60" name="Google Shape;60;p14"/>
          <p:cNvPicPr preferRelativeResize="0"/>
          <p:nvPr/>
        </p:nvPicPr>
        <p:blipFill rotWithShape="1">
          <a:blip r:embed="rId2">
            <a:alphaModFix/>
          </a:blip>
          <a:srcRect b="0" l="0" r="0" t="0"/>
          <a:stretch/>
        </p:blipFill>
        <p:spPr>
          <a:xfrm>
            <a:off x="8343900" y="61913"/>
            <a:ext cx="685800" cy="685800"/>
          </a:xfrm>
          <a:prstGeom prst="rect">
            <a:avLst/>
          </a:prstGeom>
          <a:noFill/>
          <a:ln>
            <a:noFill/>
          </a:ln>
        </p:spPr>
      </p:pic>
      <p:sp>
        <p:nvSpPr>
          <p:cNvPr id="61" name="Google Shape;61;p14"/>
          <p:cNvSpPr txBox="1"/>
          <p:nvPr/>
        </p:nvSpPr>
        <p:spPr>
          <a:xfrm>
            <a:off x="4571760" y="4790675"/>
            <a:ext cx="201257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 sz="1400" u="none" cap="none" strike="noStrike">
                <a:solidFill>
                  <a:srgbClr val="990000"/>
                </a:solidFill>
                <a:latin typeface="Calibri"/>
                <a:ea typeface="Calibri"/>
                <a:cs typeface="Calibri"/>
                <a:sym typeface="Calibri"/>
              </a:rPr>
              <a:t>ambite@isi.edu</a:t>
            </a:r>
            <a:endParaRPr b="0" i="1" sz="1400" u="none" cap="none" strike="noStrike">
              <a:solidFill>
                <a:srgbClr val="99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9.jpg"/><Relationship Id="rId5" Type="http://schemas.openxmlformats.org/officeDocument/2006/relationships/image" Target="../media/image7.jpg"/><Relationship Id="rId6" Type="http://schemas.openxmlformats.org/officeDocument/2006/relationships/image" Target="../media/image12.jpg"/><Relationship Id="rId7"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6.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hyperlink" Target="mailto:arittenb@isi.edu" TargetMode="External"/><Relationship Id="rId4" Type="http://schemas.openxmlformats.org/officeDocument/2006/relationships/hyperlink" Target="mailto:jwalters@isi.edu" TargetMode="External"/><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8.png"/><Relationship Id="rId5" Type="http://schemas.openxmlformats.org/officeDocument/2006/relationships/image" Target="../media/image27.png"/><Relationship Id="rId6" Type="http://schemas.openxmlformats.org/officeDocument/2006/relationships/image" Target="../media/image35.png"/><Relationship Id="rId7" Type="http://schemas.openxmlformats.org/officeDocument/2006/relationships/hyperlink" Target="https://pyleoclim-util.readthedocs.io/en/lates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hyperlink" Target="https://blog.ml.cmu.edu/2019/11/12/federated-learning-challenges-methods-and-future-directions/" TargetMode="External"/><Relationship Id="rId5"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6.png"/><Relationship Id="rId6"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hyperlink" Target="http://linked.earth/PyleoTutorials/intro.html" TargetMode="External"/><Relationship Id="rId6" Type="http://schemas.openxmlformats.org/officeDocument/2006/relationships/hyperlink" Target="mailto:khider@usc.edu" TargetMode="External"/><Relationship Id="rId7" Type="http://schemas.openxmlformats.org/officeDocument/2006/relationships/hyperlink" Target="mailto:julieneg@usc.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2.png"/><Relationship Id="rId4" Type="http://schemas.openxmlformats.org/officeDocument/2006/relationships/image" Target="../media/image36.png"/><Relationship Id="rId5" Type="http://schemas.openxmlformats.org/officeDocument/2006/relationships/image" Target="../media/image44.png"/><Relationship Id="rId6"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aclanthology.org/2021.acl-long.56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9" name="Google Shape;129;p31"/>
          <p:cNvSpPr txBox="1"/>
          <p:nvPr>
            <p:ph idx="1" type="body"/>
          </p:nvPr>
        </p:nvSpPr>
        <p:spPr>
          <a:xfrm>
            <a:off x="311700" y="1152475"/>
            <a:ext cx="8520600" cy="362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400">
                <a:solidFill>
                  <a:schemeClr val="dk1"/>
                </a:solidFill>
                <a:latin typeface="Times New Roman"/>
                <a:ea typeface="Times New Roman"/>
                <a:cs typeface="Times New Roman"/>
                <a:sym typeface="Times New Roman"/>
              </a:rPr>
              <a:t>Plenary project presentations</a:t>
            </a:r>
            <a:endParaRPr sz="2400">
              <a:solidFill>
                <a:schemeClr val="dk1"/>
              </a:solidFill>
              <a:latin typeface="Times New Roman"/>
              <a:ea typeface="Times New Roman"/>
              <a:cs typeface="Times New Roman"/>
              <a:sym typeface="Times New Roman"/>
            </a:endParaRPr>
          </a:p>
          <a:p>
            <a:pPr indent="-381000" lvl="0" marL="457200" rtl="0" algn="l">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18 projects</a:t>
            </a:r>
            <a:endParaRPr sz="2400">
              <a:solidFill>
                <a:schemeClr val="dk1"/>
              </a:solidFill>
              <a:latin typeface="Times New Roman"/>
              <a:ea typeface="Times New Roman"/>
              <a:cs typeface="Times New Roman"/>
              <a:sym typeface="Times New Roman"/>
            </a:endParaRPr>
          </a:p>
          <a:p>
            <a:pPr indent="-381000" lvl="0" marL="457200" rtl="0" algn="l">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About 3 minutes each (+1 minute for any plenary questions)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To be followed by:</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chemeClr val="dk1"/>
                </a:solidFill>
                <a:latin typeface="Times New Roman"/>
                <a:ea typeface="Times New Roman"/>
                <a:cs typeface="Times New Roman"/>
                <a:sym typeface="Times New Roman"/>
              </a:rPr>
              <a:t>Breakout sessions</a:t>
            </a:r>
            <a:endParaRPr sz="2400">
              <a:solidFill>
                <a:schemeClr val="dk1"/>
              </a:solidFill>
              <a:latin typeface="Times New Roman"/>
              <a:ea typeface="Times New Roman"/>
              <a:cs typeface="Times New Roman"/>
              <a:sym typeface="Times New Roman"/>
            </a:endParaRPr>
          </a:p>
          <a:p>
            <a:pPr indent="-381000" lvl="0" marL="457200" rtl="0" algn="l">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Opportunity to further explore projects with mentors</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For mentors attending in person or on Zoom</a:t>
            </a:r>
            <a:endParaRPr sz="2400">
              <a:solidFill>
                <a:schemeClr val="dk1"/>
              </a:solidFill>
              <a:latin typeface="Times New Roman"/>
              <a:ea typeface="Times New Roman"/>
              <a:cs typeface="Times New Roman"/>
              <a:sym typeface="Times New Roman"/>
            </a:endParaRPr>
          </a:p>
          <a:p>
            <a:pPr indent="-381000" lvl="0" marL="457200" rtl="0" algn="l">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Alternative: DataFirst Piazza (see DataFirst website)</a:t>
            </a:r>
            <a:endParaRPr sz="2400">
              <a:solidFill>
                <a:schemeClr val="dk1"/>
              </a:solidFill>
              <a:latin typeface="Times New Roman"/>
              <a:ea typeface="Times New Roman"/>
              <a:cs typeface="Times New Roman"/>
              <a:sym typeface="Times New Roman"/>
            </a:endParaRPr>
          </a:p>
        </p:txBody>
      </p:sp>
      <p:grpSp>
        <p:nvGrpSpPr>
          <p:cNvPr id="130" name="Google Shape;130;p31"/>
          <p:cNvGrpSpPr/>
          <p:nvPr/>
        </p:nvGrpSpPr>
        <p:grpSpPr>
          <a:xfrm>
            <a:off x="0" y="972167"/>
            <a:ext cx="9144000" cy="45568"/>
            <a:chOff x="0" y="972167"/>
            <a:chExt cx="9144000" cy="45568"/>
          </a:xfrm>
        </p:grpSpPr>
        <p:cxnSp>
          <p:nvCxnSpPr>
            <p:cNvPr id="131" name="Google Shape;131;p31"/>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132" name="Google Shape;132;p31"/>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133" name="Google Shape;133;p31"/>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Times New Roman"/>
                <a:ea typeface="Times New Roman"/>
                <a:cs typeface="Times New Roman"/>
                <a:sym typeface="Times New Roman"/>
              </a:rPr>
              <a:t>DataFirst Fall 2023 Projects</a:t>
            </a:r>
            <a:endParaRPr sz="3000">
              <a:latin typeface="Times New Roman"/>
              <a:ea typeface="Times New Roman"/>
              <a:cs typeface="Times New Roman"/>
              <a:sym typeface="Times New Roman"/>
            </a:endParaRPr>
          </a:p>
        </p:txBody>
      </p:sp>
      <p:sp>
        <p:nvSpPr>
          <p:cNvPr id="134" name="Google Shape;134;p31"/>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0"/>
          <p:cNvSpPr txBox="1"/>
          <p:nvPr>
            <p:ph type="title"/>
          </p:nvPr>
        </p:nvSpPr>
        <p:spPr>
          <a:xfrm>
            <a:off x="0" y="11641"/>
            <a:ext cx="8229600" cy="479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400"/>
              <a:buFont typeface="Calibri"/>
              <a:buNone/>
            </a:pPr>
            <a:r>
              <a:rPr lang="en" sz="2400"/>
              <a:t>AI/ML assisted fault detection in foundry processed devices</a:t>
            </a:r>
            <a:endParaRPr/>
          </a:p>
        </p:txBody>
      </p:sp>
      <p:sp>
        <p:nvSpPr>
          <p:cNvPr id="260" name="Google Shape;260;p40"/>
          <p:cNvSpPr txBox="1"/>
          <p:nvPr>
            <p:ph idx="1" type="body"/>
          </p:nvPr>
        </p:nvSpPr>
        <p:spPr>
          <a:xfrm>
            <a:off x="189904" y="491464"/>
            <a:ext cx="5082300" cy="3735000"/>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Highly accurate fault detection in foundry produced microelectronics is crucial to ensuring quality of devices that leave the foundry </a:t>
            </a:r>
            <a:endParaRPr/>
          </a:p>
          <a:p>
            <a:pPr indent="-171450" lvl="0" marL="177800" rtl="0" algn="l">
              <a:lnSpc>
                <a:spcPct val="90000"/>
              </a:lnSpc>
              <a:spcBef>
                <a:spcPts val="800"/>
              </a:spcBef>
              <a:spcAft>
                <a:spcPts val="0"/>
              </a:spcAft>
              <a:buClr>
                <a:schemeClr val="dk1"/>
              </a:buClr>
              <a:buSzPts val="2100"/>
              <a:buChar char="●"/>
            </a:pPr>
            <a:r>
              <a:rPr lang="en"/>
              <a:t>However, many current IC defect detection flows are human-centric and have potential to be a </a:t>
            </a:r>
            <a:r>
              <a:rPr b="1" lang="en"/>
              <a:t>bottleneck</a:t>
            </a:r>
            <a:r>
              <a:rPr lang="en"/>
              <a:t> in the foundry</a:t>
            </a:r>
            <a:endParaRPr/>
          </a:p>
          <a:p>
            <a:pPr indent="-171450" lvl="0" marL="177800" rtl="0" algn="l">
              <a:lnSpc>
                <a:spcPct val="90000"/>
              </a:lnSpc>
              <a:spcBef>
                <a:spcPts val="800"/>
              </a:spcBef>
              <a:spcAft>
                <a:spcPts val="0"/>
              </a:spcAft>
              <a:buClr>
                <a:schemeClr val="dk1"/>
              </a:buClr>
              <a:buSzPts val="2100"/>
              <a:buChar char="●"/>
            </a:pPr>
            <a:r>
              <a:rPr lang="en"/>
              <a:t>Objective of this study is to find ways to leverage recent advances in AI/ML to </a:t>
            </a:r>
            <a:r>
              <a:rPr b="1" lang="en"/>
              <a:t>enhance</a:t>
            </a:r>
            <a:r>
              <a:rPr lang="en"/>
              <a:t> </a:t>
            </a:r>
            <a:r>
              <a:rPr b="1" lang="en"/>
              <a:t>and</a:t>
            </a:r>
            <a:r>
              <a:rPr lang="en"/>
              <a:t> </a:t>
            </a:r>
            <a:r>
              <a:rPr b="1" lang="en"/>
              <a:t>accelerate</a:t>
            </a:r>
            <a:r>
              <a:rPr lang="en"/>
              <a:t> the fault detection flow</a:t>
            </a:r>
            <a:endParaRPr b="1"/>
          </a:p>
        </p:txBody>
      </p:sp>
      <p:sp>
        <p:nvSpPr>
          <p:cNvPr id="261" name="Google Shape;261;p40"/>
          <p:cNvSpPr txBox="1"/>
          <p:nvPr/>
        </p:nvSpPr>
        <p:spPr>
          <a:xfrm>
            <a:off x="5555132" y="2571750"/>
            <a:ext cx="3001500" cy="500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chemeClr val="dk1"/>
                </a:solidFill>
                <a:latin typeface="Calibri"/>
                <a:ea typeface="Calibri"/>
                <a:cs typeface="Calibri"/>
                <a:sym typeface="Calibri"/>
              </a:rPr>
              <a:t>Sample defect- foreign material in IC spanning multiple structures </a:t>
            </a:r>
            <a:endParaRPr sz="1100"/>
          </a:p>
        </p:txBody>
      </p:sp>
      <p:pic>
        <p:nvPicPr>
          <p:cNvPr id="262" name="Google Shape;262;p40"/>
          <p:cNvPicPr preferRelativeResize="0"/>
          <p:nvPr/>
        </p:nvPicPr>
        <p:blipFill rotWithShape="1">
          <a:blip r:embed="rId3">
            <a:alphaModFix/>
          </a:blip>
          <a:srcRect b="0" l="0" r="0" t="21377"/>
          <a:stretch/>
        </p:blipFill>
        <p:spPr>
          <a:xfrm>
            <a:off x="5461991" y="954157"/>
            <a:ext cx="3187898" cy="1617592"/>
          </a:xfrm>
          <a:prstGeom prst="rect">
            <a:avLst/>
          </a:prstGeom>
          <a:noFill/>
          <a:ln>
            <a:noFill/>
          </a:ln>
        </p:spPr>
      </p:pic>
      <p:sp>
        <p:nvSpPr>
          <p:cNvPr id="263" name="Google Shape;263;p40"/>
          <p:cNvSpPr/>
          <p:nvPr/>
        </p:nvSpPr>
        <p:spPr>
          <a:xfrm>
            <a:off x="6036032" y="1812290"/>
            <a:ext cx="548700" cy="6045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64" name="Google Shape;264;p40"/>
          <p:cNvPicPr preferRelativeResize="0"/>
          <p:nvPr/>
        </p:nvPicPr>
        <p:blipFill rotWithShape="1">
          <a:blip r:embed="rId4">
            <a:alphaModFix/>
          </a:blip>
          <a:srcRect b="0" l="0" r="0" t="0"/>
          <a:stretch/>
        </p:blipFill>
        <p:spPr>
          <a:xfrm>
            <a:off x="8420100" y="44196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1"/>
          <p:cNvSpPr txBox="1"/>
          <p:nvPr>
            <p:ph type="title"/>
          </p:nvPr>
        </p:nvSpPr>
        <p:spPr>
          <a:xfrm>
            <a:off x="0" y="0"/>
            <a:ext cx="8229600" cy="479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Challenge 1: Many different types of defects</a:t>
            </a:r>
            <a:endParaRPr/>
          </a:p>
        </p:txBody>
      </p:sp>
      <p:pic>
        <p:nvPicPr>
          <p:cNvPr descr="Graphical user interface&#10;&#10;Description automatically generated" id="271" name="Google Shape;271;p41"/>
          <p:cNvPicPr preferRelativeResize="0"/>
          <p:nvPr/>
        </p:nvPicPr>
        <p:blipFill rotWithShape="1">
          <a:blip r:embed="rId3">
            <a:alphaModFix/>
          </a:blip>
          <a:srcRect b="0" l="0" r="0" t="17039"/>
          <a:stretch/>
        </p:blipFill>
        <p:spPr>
          <a:xfrm>
            <a:off x="881086" y="2297218"/>
            <a:ext cx="3690911" cy="1706788"/>
          </a:xfrm>
          <a:prstGeom prst="rect">
            <a:avLst/>
          </a:prstGeom>
          <a:noFill/>
          <a:ln>
            <a:noFill/>
          </a:ln>
        </p:spPr>
      </p:pic>
      <p:sp>
        <p:nvSpPr>
          <p:cNvPr id="272" name="Google Shape;272;p41"/>
          <p:cNvSpPr/>
          <p:nvPr/>
        </p:nvSpPr>
        <p:spPr>
          <a:xfrm>
            <a:off x="1955018" y="3617046"/>
            <a:ext cx="1543200" cy="4686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background pattern&#10;&#10;Description automatically generated" id="273" name="Google Shape;273;p41"/>
          <p:cNvPicPr preferRelativeResize="0"/>
          <p:nvPr/>
        </p:nvPicPr>
        <p:blipFill rotWithShape="1">
          <a:blip r:embed="rId4">
            <a:alphaModFix/>
          </a:blip>
          <a:srcRect b="56421" l="68391" r="0" t="0"/>
          <a:stretch/>
        </p:blipFill>
        <p:spPr>
          <a:xfrm>
            <a:off x="1998225" y="476157"/>
            <a:ext cx="1375649" cy="1344905"/>
          </a:xfrm>
          <a:prstGeom prst="rect">
            <a:avLst/>
          </a:prstGeom>
          <a:noFill/>
          <a:ln>
            <a:noFill/>
          </a:ln>
        </p:spPr>
      </p:pic>
      <p:pic>
        <p:nvPicPr>
          <p:cNvPr descr="Background pattern&#10;&#10;Description automatically generated" id="274" name="Google Shape;274;p41"/>
          <p:cNvPicPr preferRelativeResize="0"/>
          <p:nvPr/>
        </p:nvPicPr>
        <p:blipFill rotWithShape="1">
          <a:blip r:embed="rId5">
            <a:alphaModFix/>
          </a:blip>
          <a:srcRect b="25728" l="0" r="0" t="17389"/>
          <a:stretch/>
        </p:blipFill>
        <p:spPr>
          <a:xfrm>
            <a:off x="5344654" y="2443562"/>
            <a:ext cx="2743198" cy="1560442"/>
          </a:xfrm>
          <a:prstGeom prst="rect">
            <a:avLst/>
          </a:prstGeom>
          <a:noFill/>
          <a:ln>
            <a:noFill/>
          </a:ln>
        </p:spPr>
      </p:pic>
      <p:sp>
        <p:nvSpPr>
          <p:cNvPr id="275" name="Google Shape;275;p41"/>
          <p:cNvSpPr/>
          <p:nvPr/>
        </p:nvSpPr>
        <p:spPr>
          <a:xfrm>
            <a:off x="6586189" y="3193190"/>
            <a:ext cx="261600" cy="2871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76" name="Google Shape;276;p41"/>
          <p:cNvPicPr preferRelativeResize="0"/>
          <p:nvPr/>
        </p:nvPicPr>
        <p:blipFill rotWithShape="1">
          <a:blip r:embed="rId6">
            <a:alphaModFix/>
          </a:blip>
          <a:srcRect b="0" l="0" r="0" t="21377"/>
          <a:stretch/>
        </p:blipFill>
        <p:spPr>
          <a:xfrm>
            <a:off x="5020771" y="420654"/>
            <a:ext cx="3187898" cy="1617592"/>
          </a:xfrm>
          <a:prstGeom prst="rect">
            <a:avLst/>
          </a:prstGeom>
          <a:noFill/>
          <a:ln>
            <a:noFill/>
          </a:ln>
        </p:spPr>
      </p:pic>
      <p:sp>
        <p:nvSpPr>
          <p:cNvPr id="277" name="Google Shape;277;p41"/>
          <p:cNvSpPr/>
          <p:nvPr/>
        </p:nvSpPr>
        <p:spPr>
          <a:xfrm>
            <a:off x="5594811" y="1278787"/>
            <a:ext cx="548700" cy="6045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8" name="Google Shape;278;p41"/>
          <p:cNvSpPr txBox="1"/>
          <p:nvPr/>
        </p:nvSpPr>
        <p:spPr>
          <a:xfrm>
            <a:off x="5113911" y="2052412"/>
            <a:ext cx="30015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chemeClr val="dk1"/>
                </a:solidFill>
                <a:latin typeface="Calibri"/>
                <a:ea typeface="Calibri"/>
                <a:cs typeface="Calibri"/>
                <a:sym typeface="Calibri"/>
              </a:rPr>
              <a:t>Foreign material</a:t>
            </a:r>
            <a:endParaRPr sz="1100"/>
          </a:p>
        </p:txBody>
      </p:sp>
      <p:sp>
        <p:nvSpPr>
          <p:cNvPr id="279" name="Google Shape;279;p41"/>
          <p:cNvSpPr txBox="1"/>
          <p:nvPr/>
        </p:nvSpPr>
        <p:spPr>
          <a:xfrm>
            <a:off x="5261297" y="3985909"/>
            <a:ext cx="30015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chemeClr val="dk1"/>
                </a:solidFill>
                <a:latin typeface="Calibri"/>
                <a:ea typeface="Calibri"/>
                <a:cs typeface="Calibri"/>
                <a:sym typeface="Calibri"/>
              </a:rPr>
              <a:t>Wafer pitting </a:t>
            </a:r>
            <a:endParaRPr sz="1100"/>
          </a:p>
        </p:txBody>
      </p:sp>
      <p:sp>
        <p:nvSpPr>
          <p:cNvPr id="280" name="Google Shape;280;p41"/>
          <p:cNvSpPr txBox="1"/>
          <p:nvPr/>
        </p:nvSpPr>
        <p:spPr>
          <a:xfrm>
            <a:off x="1133250" y="4085510"/>
            <a:ext cx="30015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chemeClr val="dk1"/>
                </a:solidFill>
                <a:latin typeface="Calibri"/>
                <a:ea typeface="Calibri"/>
                <a:cs typeface="Calibri"/>
                <a:sym typeface="Calibri"/>
              </a:rPr>
              <a:t>Chip out</a:t>
            </a:r>
            <a:endParaRPr sz="1100"/>
          </a:p>
        </p:txBody>
      </p:sp>
      <p:sp>
        <p:nvSpPr>
          <p:cNvPr id="281" name="Google Shape;281;p41"/>
          <p:cNvSpPr txBox="1"/>
          <p:nvPr/>
        </p:nvSpPr>
        <p:spPr>
          <a:xfrm>
            <a:off x="1185241" y="1841385"/>
            <a:ext cx="30015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chemeClr val="dk1"/>
                </a:solidFill>
                <a:latin typeface="Calibri"/>
                <a:ea typeface="Calibri"/>
                <a:cs typeface="Calibri"/>
                <a:sym typeface="Calibri"/>
              </a:rPr>
              <a:t>Metal bridging</a:t>
            </a:r>
            <a:endParaRPr sz="1100"/>
          </a:p>
        </p:txBody>
      </p:sp>
      <p:sp>
        <p:nvSpPr>
          <p:cNvPr id="282" name="Google Shape;282;p41"/>
          <p:cNvSpPr/>
          <p:nvPr/>
        </p:nvSpPr>
        <p:spPr>
          <a:xfrm>
            <a:off x="2764772" y="472118"/>
            <a:ext cx="480900" cy="5274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83" name="Google Shape;283;p41"/>
          <p:cNvSpPr txBox="1"/>
          <p:nvPr/>
        </p:nvSpPr>
        <p:spPr>
          <a:xfrm>
            <a:off x="1909317" y="4526639"/>
            <a:ext cx="5137500" cy="392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2100" u="none" cap="none" strike="noStrike">
                <a:solidFill>
                  <a:schemeClr val="dk1"/>
                </a:solidFill>
                <a:latin typeface="Calibri"/>
                <a:ea typeface="Calibri"/>
                <a:cs typeface="Calibri"/>
                <a:sym typeface="Calibri"/>
              </a:rPr>
              <a:t>Defects have many different shapes and sizes</a:t>
            </a:r>
            <a:endParaRPr sz="1100"/>
          </a:p>
        </p:txBody>
      </p:sp>
      <p:pic>
        <p:nvPicPr>
          <p:cNvPr id="284" name="Google Shape;284;p41"/>
          <p:cNvPicPr preferRelativeResize="0"/>
          <p:nvPr/>
        </p:nvPicPr>
        <p:blipFill rotWithShape="1">
          <a:blip r:embed="rId7">
            <a:alphaModFix/>
          </a:blip>
          <a:srcRect b="0" l="0" r="0" t="0"/>
          <a:stretch/>
        </p:blipFill>
        <p:spPr>
          <a:xfrm>
            <a:off x="8420100" y="44196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0" y="0"/>
            <a:ext cx="8229600" cy="4797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Challenge 2: Not all defects are show-stoppers </a:t>
            </a:r>
            <a:endParaRPr/>
          </a:p>
        </p:txBody>
      </p:sp>
      <p:pic>
        <p:nvPicPr>
          <p:cNvPr id="291" name="Google Shape;291;p42"/>
          <p:cNvPicPr preferRelativeResize="0"/>
          <p:nvPr/>
        </p:nvPicPr>
        <p:blipFill rotWithShape="1">
          <a:blip r:embed="rId3">
            <a:alphaModFix/>
          </a:blip>
          <a:srcRect b="0" l="0" r="0" t="21377"/>
          <a:stretch/>
        </p:blipFill>
        <p:spPr>
          <a:xfrm>
            <a:off x="628650" y="1368921"/>
            <a:ext cx="3187898" cy="1617592"/>
          </a:xfrm>
          <a:prstGeom prst="rect">
            <a:avLst/>
          </a:prstGeom>
          <a:noFill/>
          <a:ln>
            <a:noFill/>
          </a:ln>
        </p:spPr>
      </p:pic>
      <p:sp>
        <p:nvSpPr>
          <p:cNvPr id="292" name="Google Shape;292;p42"/>
          <p:cNvSpPr/>
          <p:nvPr/>
        </p:nvSpPr>
        <p:spPr>
          <a:xfrm>
            <a:off x="1202690" y="2227054"/>
            <a:ext cx="548700" cy="6045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93" name="Google Shape;293;p42"/>
          <p:cNvSpPr txBox="1"/>
          <p:nvPr/>
        </p:nvSpPr>
        <p:spPr>
          <a:xfrm>
            <a:off x="721790" y="3000679"/>
            <a:ext cx="30015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chemeClr val="dk1"/>
                </a:solidFill>
                <a:latin typeface="Calibri"/>
                <a:ea typeface="Calibri"/>
                <a:cs typeface="Calibri"/>
                <a:sym typeface="Calibri"/>
              </a:rPr>
              <a:t>Foreign material crossing boundaries</a:t>
            </a:r>
            <a:endParaRPr sz="1100"/>
          </a:p>
        </p:txBody>
      </p:sp>
      <p:pic>
        <p:nvPicPr>
          <p:cNvPr id="294" name="Google Shape;294;p42"/>
          <p:cNvPicPr preferRelativeResize="0"/>
          <p:nvPr/>
        </p:nvPicPr>
        <p:blipFill rotWithShape="1">
          <a:blip r:embed="rId4">
            <a:alphaModFix/>
          </a:blip>
          <a:srcRect b="0" l="0" r="0" t="0"/>
          <a:stretch/>
        </p:blipFill>
        <p:spPr>
          <a:xfrm>
            <a:off x="5238108" y="1368921"/>
            <a:ext cx="1714997" cy="1617593"/>
          </a:xfrm>
          <a:prstGeom prst="rect">
            <a:avLst/>
          </a:prstGeom>
          <a:noFill/>
          <a:ln>
            <a:noFill/>
          </a:ln>
        </p:spPr>
      </p:pic>
      <p:sp>
        <p:nvSpPr>
          <p:cNvPr id="295" name="Google Shape;295;p42"/>
          <p:cNvSpPr/>
          <p:nvPr/>
        </p:nvSpPr>
        <p:spPr>
          <a:xfrm>
            <a:off x="5743807" y="2350214"/>
            <a:ext cx="246600" cy="2850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96" name="Google Shape;296;p42"/>
          <p:cNvSpPr/>
          <p:nvPr/>
        </p:nvSpPr>
        <p:spPr>
          <a:xfrm>
            <a:off x="6613255" y="1801834"/>
            <a:ext cx="246600" cy="2850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97" name="Google Shape;297;p42"/>
          <p:cNvSpPr txBox="1"/>
          <p:nvPr/>
        </p:nvSpPr>
        <p:spPr>
          <a:xfrm>
            <a:off x="4572000" y="3037372"/>
            <a:ext cx="30015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chemeClr val="dk1"/>
                </a:solidFill>
                <a:latin typeface="Calibri"/>
                <a:ea typeface="Calibri"/>
                <a:cs typeface="Calibri"/>
                <a:sym typeface="Calibri"/>
              </a:rPr>
              <a:t>Foreign material in IC wafer</a:t>
            </a:r>
            <a:endParaRPr sz="1100"/>
          </a:p>
        </p:txBody>
      </p:sp>
      <p:sp>
        <p:nvSpPr>
          <p:cNvPr id="298" name="Google Shape;298;p42"/>
          <p:cNvSpPr txBox="1"/>
          <p:nvPr/>
        </p:nvSpPr>
        <p:spPr>
          <a:xfrm>
            <a:off x="1650672" y="3664680"/>
            <a:ext cx="5137500" cy="715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2100" u="none" cap="none" strike="noStrike">
                <a:solidFill>
                  <a:schemeClr val="dk1"/>
                </a:solidFill>
                <a:latin typeface="Calibri"/>
                <a:ea typeface="Calibri"/>
                <a:cs typeface="Calibri"/>
                <a:sym typeface="Calibri"/>
              </a:rPr>
              <a:t>Not all defects impact performance of IC, and some are considered acceptable</a:t>
            </a:r>
            <a:endParaRPr sz="1100"/>
          </a:p>
        </p:txBody>
      </p:sp>
      <p:pic>
        <p:nvPicPr>
          <p:cNvPr id="299" name="Google Shape;299;p42"/>
          <p:cNvPicPr preferRelativeResize="0"/>
          <p:nvPr/>
        </p:nvPicPr>
        <p:blipFill rotWithShape="1">
          <a:blip r:embed="rId5">
            <a:alphaModFix/>
          </a:blip>
          <a:srcRect b="0" l="0" r="0" t="0"/>
          <a:stretch/>
        </p:blipFill>
        <p:spPr>
          <a:xfrm>
            <a:off x="8420100" y="44196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3"/>
          <p:cNvSpPr txBox="1"/>
          <p:nvPr>
            <p:ph idx="1" type="body"/>
          </p:nvPr>
        </p:nvSpPr>
        <p:spPr>
          <a:xfrm>
            <a:off x="160292" y="640869"/>
            <a:ext cx="5087100" cy="4140300"/>
          </a:xfrm>
          <a:prstGeom prst="rect">
            <a:avLst/>
          </a:prstGeom>
          <a:noFill/>
          <a:ln>
            <a:noFill/>
          </a:ln>
        </p:spPr>
        <p:txBody>
          <a:bodyPr anchorCtr="0" anchor="t" bIns="34275" lIns="68575" spcFirstLastPara="1" rIns="68575" wrap="square" tIns="34275">
            <a:normAutofit lnSpcReduction="10000"/>
          </a:bodyPr>
          <a:lstStyle/>
          <a:p>
            <a:pPr indent="-177800" lvl="0" marL="177800" rtl="0" algn="l">
              <a:lnSpc>
                <a:spcPct val="90000"/>
              </a:lnSpc>
              <a:spcBef>
                <a:spcPts val="0"/>
              </a:spcBef>
              <a:spcAft>
                <a:spcPts val="0"/>
              </a:spcAft>
              <a:buClr>
                <a:schemeClr val="dk1"/>
              </a:buClr>
              <a:buSzPts val="1800"/>
              <a:buChar char="●"/>
            </a:pPr>
            <a:r>
              <a:rPr lang="en" sz="1800"/>
              <a:t>Due to </a:t>
            </a:r>
            <a:r>
              <a:rPr b="1" lang="en" sz="1800"/>
              <a:t>large variety of types of defects</a:t>
            </a:r>
            <a:r>
              <a:rPr lang="en" sz="1800"/>
              <a:t>, training a model to identify defects using a completely supervised based approach is </a:t>
            </a:r>
            <a:r>
              <a:rPr b="1" lang="en" sz="1800"/>
              <a:t>not viable</a:t>
            </a:r>
            <a:endParaRPr/>
          </a:p>
          <a:p>
            <a:pPr indent="-184150" lvl="1" marL="520700" rtl="0" algn="l">
              <a:lnSpc>
                <a:spcPct val="90000"/>
              </a:lnSpc>
              <a:spcBef>
                <a:spcPts val="400"/>
              </a:spcBef>
              <a:spcAft>
                <a:spcPts val="0"/>
              </a:spcAft>
              <a:buClr>
                <a:schemeClr val="dk1"/>
              </a:buClr>
              <a:buSzPts val="1700"/>
              <a:buChar char="○"/>
            </a:pPr>
            <a:r>
              <a:rPr b="1" lang="en" sz="1700"/>
              <a:t>Difficult to collect large training corpus</a:t>
            </a:r>
            <a:r>
              <a:rPr lang="en" sz="1700"/>
              <a:t> with many samples of each type of defect</a:t>
            </a:r>
            <a:endParaRPr/>
          </a:p>
          <a:p>
            <a:pPr indent="-184150" lvl="1" marL="520700" rtl="0" algn="l">
              <a:lnSpc>
                <a:spcPct val="90000"/>
              </a:lnSpc>
              <a:spcBef>
                <a:spcPts val="400"/>
              </a:spcBef>
              <a:spcAft>
                <a:spcPts val="0"/>
              </a:spcAft>
              <a:buClr>
                <a:schemeClr val="dk1"/>
              </a:buClr>
              <a:buSzPts val="1700"/>
              <a:buChar char="○"/>
            </a:pPr>
            <a:r>
              <a:rPr lang="en" sz="1700"/>
              <a:t>Want model to be able to </a:t>
            </a:r>
            <a:r>
              <a:rPr b="1" lang="en" sz="1700"/>
              <a:t>identify when IC has a defect even when defect example</a:t>
            </a:r>
            <a:r>
              <a:rPr lang="en" sz="1700"/>
              <a:t> was not included in data used to train model</a:t>
            </a:r>
            <a:endParaRPr/>
          </a:p>
          <a:p>
            <a:pPr indent="-177800" lvl="0" marL="177800" rtl="0" algn="l">
              <a:lnSpc>
                <a:spcPct val="90000"/>
              </a:lnSpc>
              <a:spcBef>
                <a:spcPts val="800"/>
              </a:spcBef>
              <a:spcAft>
                <a:spcPts val="0"/>
              </a:spcAft>
              <a:buClr>
                <a:schemeClr val="dk1"/>
              </a:buClr>
              <a:buSzPts val="1800"/>
              <a:buChar char="●"/>
            </a:pPr>
            <a:r>
              <a:rPr lang="en" sz="1800"/>
              <a:t>Better approach is to train model that </a:t>
            </a:r>
            <a:r>
              <a:rPr b="1" lang="en" sz="1800"/>
              <a:t>learns what IC should look like</a:t>
            </a:r>
            <a:r>
              <a:rPr lang="en" sz="1800"/>
              <a:t>, and to recognize when there is a defect </a:t>
            </a:r>
            <a:endParaRPr/>
          </a:p>
          <a:p>
            <a:pPr indent="-184150" lvl="1" marL="520700" rtl="0" algn="l">
              <a:lnSpc>
                <a:spcPct val="90000"/>
              </a:lnSpc>
              <a:spcBef>
                <a:spcPts val="400"/>
              </a:spcBef>
              <a:spcAft>
                <a:spcPts val="0"/>
              </a:spcAft>
              <a:buClr>
                <a:schemeClr val="dk1"/>
              </a:buClr>
              <a:buSzPts val="1700"/>
              <a:buChar char="○"/>
            </a:pPr>
            <a:r>
              <a:rPr lang="en" sz="1700"/>
              <a:t>Involves development of anomaly detection models</a:t>
            </a:r>
            <a:endParaRPr/>
          </a:p>
          <a:p>
            <a:pPr indent="-184150" lvl="1" marL="520700" rtl="0" algn="l">
              <a:lnSpc>
                <a:spcPct val="90000"/>
              </a:lnSpc>
              <a:spcBef>
                <a:spcPts val="400"/>
              </a:spcBef>
              <a:spcAft>
                <a:spcPts val="0"/>
              </a:spcAft>
              <a:buClr>
                <a:schemeClr val="dk1"/>
              </a:buClr>
              <a:buSzPts val="1700"/>
              <a:buChar char="○"/>
            </a:pPr>
            <a:r>
              <a:rPr lang="en" sz="1700"/>
              <a:t>Stretch goal is to find a solution that makes use of </a:t>
            </a:r>
            <a:r>
              <a:rPr b="1" lang="en" sz="1700"/>
              <a:t>pretrained feature extractors</a:t>
            </a:r>
            <a:endParaRPr/>
          </a:p>
        </p:txBody>
      </p:sp>
      <p:sp>
        <p:nvSpPr>
          <p:cNvPr id="306" name="Google Shape;306;p43"/>
          <p:cNvSpPr txBox="1"/>
          <p:nvPr/>
        </p:nvSpPr>
        <p:spPr>
          <a:xfrm>
            <a:off x="0" y="0"/>
            <a:ext cx="8229600" cy="4797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2700" u="none" cap="none" strike="noStrike">
                <a:solidFill>
                  <a:schemeClr val="dk1"/>
                </a:solidFill>
                <a:latin typeface="Calibri"/>
                <a:ea typeface="Calibri"/>
                <a:cs typeface="Calibri"/>
                <a:sym typeface="Calibri"/>
              </a:rPr>
              <a:t>Project objectives</a:t>
            </a:r>
            <a:endParaRPr sz="1100"/>
          </a:p>
        </p:txBody>
      </p:sp>
      <p:pic>
        <p:nvPicPr>
          <p:cNvPr id="307" name="Google Shape;307;p43"/>
          <p:cNvPicPr preferRelativeResize="0"/>
          <p:nvPr/>
        </p:nvPicPr>
        <p:blipFill rotWithShape="1">
          <a:blip r:embed="rId3">
            <a:alphaModFix/>
          </a:blip>
          <a:srcRect b="0" l="0" r="0" t="0"/>
          <a:stretch/>
        </p:blipFill>
        <p:spPr>
          <a:xfrm>
            <a:off x="5833152" y="730964"/>
            <a:ext cx="2817045" cy="2150792"/>
          </a:xfrm>
          <a:prstGeom prst="rect">
            <a:avLst/>
          </a:prstGeom>
          <a:noFill/>
          <a:ln>
            <a:noFill/>
          </a:ln>
        </p:spPr>
      </p:pic>
      <p:sp>
        <p:nvSpPr>
          <p:cNvPr id="308" name="Google Shape;308;p43"/>
          <p:cNvSpPr txBox="1"/>
          <p:nvPr/>
        </p:nvSpPr>
        <p:spPr>
          <a:xfrm>
            <a:off x="5595424" y="2814814"/>
            <a:ext cx="32925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200" u="none" cap="none" strike="noStrike">
                <a:solidFill>
                  <a:schemeClr val="dk1"/>
                </a:solidFill>
                <a:latin typeface="Calibri"/>
                <a:ea typeface="Calibri"/>
                <a:cs typeface="Calibri"/>
                <a:sym typeface="Calibri"/>
              </a:rPr>
              <a:t>Sample similarity mapping generated using deep image embeddings for defect detection</a:t>
            </a:r>
            <a:endParaRPr sz="1100"/>
          </a:p>
        </p:txBody>
      </p:sp>
      <p:pic>
        <p:nvPicPr>
          <p:cNvPr id="309" name="Google Shape;309;p43"/>
          <p:cNvPicPr preferRelativeResize="0"/>
          <p:nvPr/>
        </p:nvPicPr>
        <p:blipFill rotWithShape="1">
          <a:blip r:embed="rId4">
            <a:alphaModFix/>
          </a:blip>
          <a:srcRect b="0" l="0" r="0" t="0"/>
          <a:stretch/>
        </p:blipFill>
        <p:spPr>
          <a:xfrm>
            <a:off x="8420100" y="44196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Thank you!</a:t>
            </a:r>
            <a:endParaRPr/>
          </a:p>
        </p:txBody>
      </p:sp>
      <p:sp>
        <p:nvSpPr>
          <p:cNvPr id="316" name="Google Shape;316;p4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en"/>
              <a:t>If there are any questions, or if you have further interest, please reach out to: </a:t>
            </a:r>
            <a:endParaRPr/>
          </a:p>
          <a:p>
            <a:pPr indent="0" lvl="0" marL="0" rtl="0" algn="l">
              <a:lnSpc>
                <a:spcPct val="90000"/>
              </a:lnSpc>
              <a:spcBef>
                <a:spcPts val="800"/>
              </a:spcBef>
              <a:spcAft>
                <a:spcPts val="0"/>
              </a:spcAft>
              <a:buClr>
                <a:schemeClr val="dk1"/>
              </a:buClr>
              <a:buSzPts val="2100"/>
              <a:buNone/>
            </a:pPr>
            <a:r>
              <a:t/>
            </a:r>
            <a:endParaRPr/>
          </a:p>
          <a:p>
            <a:pPr indent="-171450" lvl="0" marL="177800" rtl="0" algn="l">
              <a:lnSpc>
                <a:spcPct val="90000"/>
              </a:lnSpc>
              <a:spcBef>
                <a:spcPts val="800"/>
              </a:spcBef>
              <a:spcAft>
                <a:spcPts val="0"/>
              </a:spcAft>
              <a:buClr>
                <a:schemeClr val="dk1"/>
              </a:buClr>
              <a:buSzPts val="2100"/>
              <a:buChar char="●"/>
            </a:pPr>
            <a:r>
              <a:rPr lang="en"/>
              <a:t>Andy Rittenbach: </a:t>
            </a:r>
            <a:r>
              <a:rPr lang="en" u="sng">
                <a:solidFill>
                  <a:schemeClr val="hlink"/>
                </a:solidFill>
                <a:hlinkClick r:id="rId3"/>
              </a:rPr>
              <a:t>arittenb@isi.edu</a:t>
            </a:r>
            <a:endParaRPr/>
          </a:p>
          <a:p>
            <a:pPr indent="-171450" lvl="0" marL="177800" rtl="0" algn="l">
              <a:lnSpc>
                <a:spcPct val="90000"/>
              </a:lnSpc>
              <a:spcBef>
                <a:spcPts val="800"/>
              </a:spcBef>
              <a:spcAft>
                <a:spcPts val="0"/>
              </a:spcAft>
              <a:buClr>
                <a:schemeClr val="dk1"/>
              </a:buClr>
              <a:buSzPts val="2100"/>
              <a:buChar char="●"/>
            </a:pPr>
            <a:r>
              <a:rPr lang="en"/>
              <a:t>JP Walters: </a:t>
            </a:r>
            <a:r>
              <a:rPr lang="en" u="sng">
                <a:solidFill>
                  <a:schemeClr val="hlink"/>
                </a:solidFill>
                <a:hlinkClick r:id="rId4"/>
              </a:rPr>
              <a:t>jwalters@isi.edu</a:t>
            </a:r>
            <a:endParaRPr/>
          </a:p>
          <a:p>
            <a:pPr indent="0" lvl="0" marL="0" rtl="0" algn="l">
              <a:lnSpc>
                <a:spcPct val="90000"/>
              </a:lnSpc>
              <a:spcBef>
                <a:spcPts val="800"/>
              </a:spcBef>
              <a:spcAft>
                <a:spcPts val="0"/>
              </a:spcAft>
              <a:buClr>
                <a:schemeClr val="dk1"/>
              </a:buClr>
              <a:buSzPts val="2100"/>
              <a:buNone/>
            </a:pPr>
            <a:r>
              <a:t/>
            </a:r>
            <a:endParaRPr/>
          </a:p>
        </p:txBody>
      </p:sp>
      <p:pic>
        <p:nvPicPr>
          <p:cNvPr id="317" name="Google Shape;317;p44"/>
          <p:cNvPicPr preferRelativeResize="0"/>
          <p:nvPr/>
        </p:nvPicPr>
        <p:blipFill rotWithShape="1">
          <a:blip r:embed="rId5">
            <a:alphaModFix/>
          </a:blip>
          <a:srcRect b="0" l="0" r="0" t="0"/>
          <a:stretch/>
        </p:blipFill>
        <p:spPr>
          <a:xfrm>
            <a:off x="8420100" y="44196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3" name="Google Shape;323;p45"/>
          <p:cNvSpPr txBox="1"/>
          <p:nvPr>
            <p:ph idx="1" type="body"/>
          </p:nvPr>
        </p:nvSpPr>
        <p:spPr>
          <a:xfrm>
            <a:off x="311700" y="1152475"/>
            <a:ext cx="8520600" cy="36294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Public sector institutions at local, state, and federal levels are facing an unprecedented hiring crisis in competition for new talent. Yet there is no systematic understanding of the needs and openings across these levels of government to inform stakeholders such as universities, community colleges, and high schools on the current and emerging hiring trends in what constitutes approximately 15-20% of the entire labor market. In this project, students will develop algorithms that continuously scrap relevant job sites used by these governments to assess both developed and emerging hiring trends by aptitudes, professions, entry-levels, mobility, location, and other important attributes. In so doing, the project will inform researchers in public policy, public administration, political science, and labor economics as well as practitioners in government and associated stakeholders.</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Python, Statistics, R or Stata, Web Development</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Students will learn how to develop and organize labor market data to be used by practitioners and researchers through the construction of portal that can ably transform data into usable aggregated statistics and graphs.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24" name="Google Shape;324;p45"/>
          <p:cNvGrpSpPr/>
          <p:nvPr/>
        </p:nvGrpSpPr>
        <p:grpSpPr>
          <a:xfrm>
            <a:off x="0" y="972167"/>
            <a:ext cx="9144000" cy="45568"/>
            <a:chOff x="0" y="972167"/>
            <a:chExt cx="9144000" cy="45568"/>
          </a:xfrm>
        </p:grpSpPr>
        <p:cxnSp>
          <p:nvCxnSpPr>
            <p:cNvPr id="325" name="Google Shape;325;p45"/>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326" name="Google Shape;326;p45"/>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327" name="Google Shape;327;p45"/>
          <p:cNvSpPr txBox="1"/>
          <p:nvPr/>
        </p:nvSpPr>
        <p:spPr>
          <a:xfrm>
            <a:off x="207750" y="5930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FF0000"/>
                </a:solidFill>
                <a:latin typeface="Times New Roman"/>
                <a:ea typeface="Times New Roman"/>
                <a:cs typeface="Times New Roman"/>
                <a:sym typeface="Times New Roman"/>
              </a:rPr>
              <a:t>California Public Sector (CAPS) Job Market: </a:t>
            </a:r>
            <a:r>
              <a:rPr b="1" lang="en" sz="2300">
                <a:solidFill>
                  <a:srgbClr val="FF0000"/>
                </a:solidFill>
                <a:latin typeface="Times New Roman"/>
                <a:ea typeface="Times New Roman"/>
                <a:cs typeface="Times New Roman"/>
                <a:sym typeface="Times New Roman"/>
              </a:rPr>
              <a:t>Online Dashboard</a:t>
            </a:r>
            <a:br>
              <a:rPr lang="en" sz="2400">
                <a:latin typeface="Times New Roman"/>
                <a:ea typeface="Times New Roman"/>
                <a:cs typeface="Times New Roman"/>
                <a:sym typeface="Times New Roman"/>
              </a:rPr>
            </a:br>
            <a:r>
              <a:rPr lang="en" sz="2000">
                <a:latin typeface="Times New Roman"/>
                <a:ea typeface="Times New Roman"/>
                <a:cs typeface="Times New Roman"/>
                <a:sym typeface="Times New Roman"/>
              </a:rPr>
              <a:t>Prof. </a:t>
            </a:r>
            <a:r>
              <a:rPr lang="en" sz="2000">
                <a:latin typeface="Times New Roman"/>
                <a:ea typeface="Times New Roman"/>
                <a:cs typeface="Times New Roman"/>
                <a:sym typeface="Times New Roman"/>
              </a:rPr>
              <a:t>William Resh </a:t>
            </a:r>
            <a:r>
              <a:rPr lang="en" sz="1700">
                <a:latin typeface="Times New Roman"/>
                <a:ea typeface="Times New Roman"/>
                <a:cs typeface="Times New Roman"/>
                <a:sym typeface="Times New Roman"/>
              </a:rPr>
              <a:t>(Civic Leadership Education and Research (CLEAR) Initiative)</a:t>
            </a:r>
            <a:endParaRPr sz="1700">
              <a:latin typeface="Times New Roman"/>
              <a:ea typeface="Times New Roman"/>
              <a:cs typeface="Times New Roman"/>
              <a:sym typeface="Times New Roman"/>
            </a:endParaRPr>
          </a:p>
        </p:txBody>
      </p:sp>
      <p:sp>
        <p:nvSpPr>
          <p:cNvPr id="328" name="Google Shape;328;p45"/>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4" name="Google Shape;334;p46"/>
          <p:cNvPicPr preferRelativeResize="0"/>
          <p:nvPr/>
        </p:nvPicPr>
        <p:blipFill>
          <a:blip r:embed="rId3">
            <a:alphaModFix/>
          </a:blip>
          <a:stretch>
            <a:fillRect/>
          </a:stretch>
        </p:blipFill>
        <p:spPr>
          <a:xfrm>
            <a:off x="0" y="812125"/>
            <a:ext cx="9144000" cy="4331375"/>
          </a:xfrm>
          <a:prstGeom prst="rect">
            <a:avLst/>
          </a:prstGeom>
          <a:noFill/>
          <a:ln>
            <a:noFill/>
          </a:ln>
        </p:spPr>
      </p:pic>
      <p:grpSp>
        <p:nvGrpSpPr>
          <p:cNvPr id="335" name="Google Shape;335;p46"/>
          <p:cNvGrpSpPr/>
          <p:nvPr/>
        </p:nvGrpSpPr>
        <p:grpSpPr>
          <a:xfrm>
            <a:off x="0" y="972167"/>
            <a:ext cx="9144000" cy="45568"/>
            <a:chOff x="0" y="972167"/>
            <a:chExt cx="9144000" cy="45568"/>
          </a:xfrm>
        </p:grpSpPr>
        <p:cxnSp>
          <p:nvCxnSpPr>
            <p:cNvPr id="336" name="Google Shape;336;p46"/>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337" name="Google Shape;337;p46"/>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338" name="Google Shape;338;p46"/>
          <p:cNvSpPr txBox="1"/>
          <p:nvPr/>
        </p:nvSpPr>
        <p:spPr>
          <a:xfrm>
            <a:off x="207750" y="5930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FF0000"/>
                </a:solidFill>
                <a:latin typeface="Times New Roman"/>
                <a:ea typeface="Times New Roman"/>
                <a:cs typeface="Times New Roman"/>
                <a:sym typeface="Times New Roman"/>
              </a:rPr>
              <a:t>California Public Sector (CAPS) Job Market: Online Dashboard</a:t>
            </a:r>
            <a:br>
              <a:rPr lang="en" sz="2400">
                <a:latin typeface="Times New Roman"/>
                <a:ea typeface="Times New Roman"/>
                <a:cs typeface="Times New Roman"/>
                <a:sym typeface="Times New Roman"/>
              </a:rPr>
            </a:br>
            <a:r>
              <a:rPr lang="en" sz="2000">
                <a:latin typeface="Times New Roman"/>
                <a:ea typeface="Times New Roman"/>
                <a:cs typeface="Times New Roman"/>
                <a:sym typeface="Times New Roman"/>
              </a:rPr>
              <a:t>Prof. William Resh </a:t>
            </a:r>
            <a:r>
              <a:rPr lang="en" sz="1700">
                <a:latin typeface="Times New Roman"/>
                <a:ea typeface="Times New Roman"/>
                <a:cs typeface="Times New Roman"/>
                <a:sym typeface="Times New Roman"/>
              </a:rPr>
              <a:t>(Civic Leadership Education and Research (CLEAR) Initiative)</a:t>
            </a:r>
            <a:endParaRPr sz="17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44" name="Google Shape;344;p47"/>
          <p:cNvPicPr preferRelativeResize="0"/>
          <p:nvPr/>
        </p:nvPicPr>
        <p:blipFill>
          <a:blip r:embed="rId3">
            <a:alphaModFix/>
          </a:blip>
          <a:stretch>
            <a:fillRect/>
          </a:stretch>
        </p:blipFill>
        <p:spPr>
          <a:xfrm>
            <a:off x="0" y="587650"/>
            <a:ext cx="9091900" cy="4526550"/>
          </a:xfrm>
          <a:prstGeom prst="rect">
            <a:avLst/>
          </a:prstGeom>
          <a:noFill/>
          <a:ln>
            <a:noFill/>
          </a:ln>
        </p:spPr>
      </p:pic>
      <p:sp>
        <p:nvSpPr>
          <p:cNvPr id="345" name="Google Shape;34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346" name="Google Shape;346;p47"/>
          <p:cNvGrpSpPr/>
          <p:nvPr/>
        </p:nvGrpSpPr>
        <p:grpSpPr>
          <a:xfrm>
            <a:off x="0" y="972167"/>
            <a:ext cx="9144000" cy="45568"/>
            <a:chOff x="0" y="972167"/>
            <a:chExt cx="9144000" cy="45568"/>
          </a:xfrm>
        </p:grpSpPr>
        <p:cxnSp>
          <p:nvCxnSpPr>
            <p:cNvPr id="347" name="Google Shape;347;p47"/>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348" name="Google Shape;348;p47"/>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349" name="Google Shape;349;p47"/>
          <p:cNvSpPr txBox="1"/>
          <p:nvPr/>
        </p:nvSpPr>
        <p:spPr>
          <a:xfrm>
            <a:off x="207750" y="5930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FF0000"/>
                </a:solidFill>
                <a:latin typeface="Times New Roman"/>
                <a:ea typeface="Times New Roman"/>
                <a:cs typeface="Times New Roman"/>
                <a:sym typeface="Times New Roman"/>
              </a:rPr>
              <a:t>California Public Sector (CAPS) Job Market: Online Dashboard</a:t>
            </a:r>
            <a:br>
              <a:rPr lang="en" sz="2400">
                <a:latin typeface="Times New Roman"/>
                <a:ea typeface="Times New Roman"/>
                <a:cs typeface="Times New Roman"/>
                <a:sym typeface="Times New Roman"/>
              </a:rPr>
            </a:br>
            <a:r>
              <a:rPr lang="en" sz="2000">
                <a:latin typeface="Times New Roman"/>
                <a:ea typeface="Times New Roman"/>
                <a:cs typeface="Times New Roman"/>
                <a:sym typeface="Times New Roman"/>
              </a:rPr>
              <a:t>Prof. William Resh </a:t>
            </a:r>
            <a:r>
              <a:rPr lang="en" sz="1700">
                <a:latin typeface="Times New Roman"/>
                <a:ea typeface="Times New Roman"/>
                <a:cs typeface="Times New Roman"/>
                <a:sym typeface="Times New Roman"/>
              </a:rPr>
              <a:t>(Civic Leadership Education and Research (CLEAR) Initiative)</a:t>
            </a:r>
            <a:endParaRPr sz="17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55" name="Google Shape;355;p48"/>
          <p:cNvPicPr preferRelativeResize="0"/>
          <p:nvPr/>
        </p:nvPicPr>
        <p:blipFill>
          <a:blip r:embed="rId3">
            <a:alphaModFix/>
          </a:blip>
          <a:stretch>
            <a:fillRect/>
          </a:stretch>
        </p:blipFill>
        <p:spPr>
          <a:xfrm>
            <a:off x="46225" y="495200"/>
            <a:ext cx="9097776" cy="4664700"/>
          </a:xfrm>
          <a:prstGeom prst="rect">
            <a:avLst/>
          </a:prstGeom>
          <a:noFill/>
          <a:ln>
            <a:noFill/>
          </a:ln>
        </p:spPr>
      </p:pic>
      <p:sp>
        <p:nvSpPr>
          <p:cNvPr id="356" name="Google Shape;356;p48"/>
          <p:cNvSpPr txBox="1"/>
          <p:nvPr>
            <p:ph type="title"/>
          </p:nvPr>
        </p:nvSpPr>
        <p:spPr>
          <a:xfrm>
            <a:off x="311700" y="399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357" name="Google Shape;357;p48"/>
          <p:cNvGrpSpPr/>
          <p:nvPr/>
        </p:nvGrpSpPr>
        <p:grpSpPr>
          <a:xfrm>
            <a:off x="0" y="972167"/>
            <a:ext cx="9144000" cy="45568"/>
            <a:chOff x="0" y="972167"/>
            <a:chExt cx="9144000" cy="45568"/>
          </a:xfrm>
        </p:grpSpPr>
        <p:cxnSp>
          <p:nvCxnSpPr>
            <p:cNvPr id="358" name="Google Shape;358;p48"/>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359" name="Google Shape;359;p48"/>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360" name="Google Shape;360;p48"/>
          <p:cNvSpPr txBox="1"/>
          <p:nvPr/>
        </p:nvSpPr>
        <p:spPr>
          <a:xfrm>
            <a:off x="207750" y="5930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FF0000"/>
                </a:solidFill>
                <a:latin typeface="Times New Roman"/>
                <a:ea typeface="Times New Roman"/>
                <a:cs typeface="Times New Roman"/>
                <a:sym typeface="Times New Roman"/>
              </a:rPr>
              <a:t>California Public Sector (CAPS) Job Market: Online Dashboard</a:t>
            </a:r>
            <a:br>
              <a:rPr lang="en" sz="2400">
                <a:latin typeface="Times New Roman"/>
                <a:ea typeface="Times New Roman"/>
                <a:cs typeface="Times New Roman"/>
                <a:sym typeface="Times New Roman"/>
              </a:rPr>
            </a:br>
            <a:r>
              <a:rPr lang="en" sz="2000">
                <a:latin typeface="Times New Roman"/>
                <a:ea typeface="Times New Roman"/>
                <a:cs typeface="Times New Roman"/>
                <a:sym typeface="Times New Roman"/>
              </a:rPr>
              <a:t>Prof. William Resh </a:t>
            </a:r>
            <a:r>
              <a:rPr lang="en" sz="1700">
                <a:latin typeface="Times New Roman"/>
                <a:ea typeface="Times New Roman"/>
                <a:cs typeface="Times New Roman"/>
                <a:sym typeface="Times New Roman"/>
              </a:rPr>
              <a:t>(Civic Leadership Education and Research (CLEAR) Initiative)</a:t>
            </a:r>
            <a:endParaRPr sz="17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6" name="Google Shape;366;p49"/>
          <p:cNvSpPr txBox="1"/>
          <p:nvPr>
            <p:ph idx="1" type="body"/>
          </p:nvPr>
        </p:nvSpPr>
        <p:spPr>
          <a:xfrm>
            <a:off x="311700" y="1152475"/>
            <a:ext cx="8520600" cy="362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Build a knowledge graph of a crowdsourcing event.</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NEO4j, or Python</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Crowdsourcing, knowledge graphs and text analysis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Mentor b</a:t>
            </a:r>
            <a:r>
              <a:rPr b="1" lang="en" sz="2400">
                <a:solidFill>
                  <a:schemeClr val="dk1"/>
                </a:solidFill>
                <a:latin typeface="Times New Roman"/>
                <a:ea typeface="Times New Roman"/>
                <a:cs typeface="Times New Roman"/>
                <a:sym typeface="Times New Roman"/>
              </a:rPr>
              <a:t>io:</a:t>
            </a:r>
            <a:r>
              <a:rPr lang="en" sz="2400">
                <a:solidFill>
                  <a:schemeClr val="dk1"/>
                </a:solidFill>
                <a:latin typeface="Times New Roman"/>
                <a:ea typeface="Times New Roman"/>
                <a:cs typeface="Times New Roman"/>
                <a:sym typeface="Times New Roman"/>
              </a:rPr>
              <a:t> Prof. O'Leary is Professor of Accounting in the USC Marshall School of Business, focusing on artificial intelligence, emerging technologies and text mining.</a:t>
            </a:r>
            <a:endParaRPr sz="2400">
              <a:solidFill>
                <a:schemeClr val="dk1"/>
              </a:solidFill>
              <a:latin typeface="Times New Roman"/>
              <a:ea typeface="Times New Roman"/>
              <a:cs typeface="Times New Roman"/>
              <a:sym typeface="Times New Roman"/>
            </a:endParaRPr>
          </a:p>
        </p:txBody>
      </p:sp>
      <p:grpSp>
        <p:nvGrpSpPr>
          <p:cNvPr id="367" name="Google Shape;367;p49"/>
          <p:cNvGrpSpPr/>
          <p:nvPr/>
        </p:nvGrpSpPr>
        <p:grpSpPr>
          <a:xfrm>
            <a:off x="0" y="972167"/>
            <a:ext cx="9144000" cy="45568"/>
            <a:chOff x="0" y="972167"/>
            <a:chExt cx="9144000" cy="45568"/>
          </a:xfrm>
        </p:grpSpPr>
        <p:cxnSp>
          <p:nvCxnSpPr>
            <p:cNvPr id="368" name="Google Shape;368;p49"/>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369" name="Google Shape;369;p49"/>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370" name="Google Shape;370;p49"/>
          <p:cNvSpPr txBox="1"/>
          <p:nvPr/>
        </p:nvSpPr>
        <p:spPr>
          <a:xfrm>
            <a:off x="95900" y="191350"/>
            <a:ext cx="8979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Times New Roman"/>
                <a:ea typeface="Times New Roman"/>
                <a:cs typeface="Times New Roman"/>
                <a:sym typeface="Times New Roman"/>
              </a:rPr>
              <a:t>A Knowledge Graph of a Crowdsourcing Event</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Daniel O'Leary</a:t>
            </a:r>
            <a:endParaRPr sz="2000">
              <a:latin typeface="Times New Roman"/>
              <a:ea typeface="Times New Roman"/>
              <a:cs typeface="Times New Roman"/>
              <a:sym typeface="Times New Roman"/>
            </a:endParaRPr>
          </a:p>
        </p:txBody>
      </p:sp>
      <p:sp>
        <p:nvSpPr>
          <p:cNvPr id="371" name="Google Shape;371;p49"/>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140" name="Google Shape;140;p32"/>
          <p:cNvGrpSpPr/>
          <p:nvPr/>
        </p:nvGrpSpPr>
        <p:grpSpPr>
          <a:xfrm>
            <a:off x="0" y="972167"/>
            <a:ext cx="9144000" cy="45568"/>
            <a:chOff x="0" y="972167"/>
            <a:chExt cx="9144000" cy="45568"/>
          </a:xfrm>
        </p:grpSpPr>
        <p:cxnSp>
          <p:nvCxnSpPr>
            <p:cNvPr id="141" name="Google Shape;141;p32"/>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142" name="Google Shape;142;p32"/>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143" name="Google Shape;143;p32"/>
          <p:cNvSpPr txBox="1"/>
          <p:nvPr/>
        </p:nvSpPr>
        <p:spPr>
          <a:xfrm>
            <a:off x="212800" y="-141950"/>
            <a:ext cx="7833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Times New Roman"/>
                <a:ea typeface="Times New Roman"/>
                <a:cs typeface="Times New Roman"/>
                <a:sym typeface="Times New Roman"/>
              </a:rPr>
              <a:t>Pyleoclim: A Python Package for the Analysis of Paleoclimate Data</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Prof. </a:t>
            </a:r>
            <a:r>
              <a:rPr lang="en" sz="2000">
                <a:latin typeface="Times New Roman"/>
                <a:ea typeface="Times New Roman"/>
                <a:cs typeface="Times New Roman"/>
                <a:sym typeface="Times New Roman"/>
              </a:rPr>
              <a:t>Deborah Khider and Prof. Julien Emile-Geay</a:t>
            </a:r>
            <a:endParaRPr sz="2000">
              <a:latin typeface="Times New Roman"/>
              <a:ea typeface="Times New Roman"/>
              <a:cs typeface="Times New Roman"/>
              <a:sym typeface="Times New Roman"/>
            </a:endParaRPr>
          </a:p>
        </p:txBody>
      </p:sp>
      <p:sp>
        <p:nvSpPr>
          <p:cNvPr id="144" name="Google Shape;144;p32"/>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
        <p:nvSpPr>
          <p:cNvPr id="145" name="Google Shape;145;p32"/>
          <p:cNvSpPr/>
          <p:nvPr/>
        </p:nvSpPr>
        <p:spPr>
          <a:xfrm>
            <a:off x="118375" y="1322150"/>
            <a:ext cx="2901000" cy="1600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2"/>
          <p:cNvSpPr/>
          <p:nvPr/>
        </p:nvSpPr>
        <p:spPr>
          <a:xfrm>
            <a:off x="3124775" y="1362550"/>
            <a:ext cx="5707500" cy="3334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2"/>
          <p:cNvSpPr txBox="1"/>
          <p:nvPr/>
        </p:nvSpPr>
        <p:spPr>
          <a:xfrm>
            <a:off x="5011475" y="1406750"/>
            <a:ext cx="193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C78D8"/>
                </a:solidFill>
              </a:rPr>
              <a:t>A sleek interface</a:t>
            </a:r>
            <a:endParaRPr sz="1600">
              <a:solidFill>
                <a:srgbClr val="3C78D8"/>
              </a:solidFill>
            </a:endParaRPr>
          </a:p>
        </p:txBody>
      </p:sp>
      <p:sp>
        <p:nvSpPr>
          <p:cNvPr id="148" name="Google Shape;148;p32"/>
          <p:cNvSpPr txBox="1"/>
          <p:nvPr/>
        </p:nvSpPr>
        <p:spPr>
          <a:xfrm>
            <a:off x="559500" y="1406750"/>
            <a:ext cx="193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C78D8"/>
                </a:solidFill>
              </a:rPr>
              <a:t>Why Paleoclimate?</a:t>
            </a:r>
            <a:endParaRPr sz="1600">
              <a:solidFill>
                <a:srgbClr val="3C78D8"/>
              </a:solidFill>
            </a:endParaRPr>
          </a:p>
        </p:txBody>
      </p:sp>
      <p:sp>
        <p:nvSpPr>
          <p:cNvPr id="149" name="Google Shape;149;p32"/>
          <p:cNvSpPr/>
          <p:nvPr/>
        </p:nvSpPr>
        <p:spPr>
          <a:xfrm>
            <a:off x="118375" y="3026275"/>
            <a:ext cx="2901000" cy="1704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2"/>
          <p:cNvSpPr txBox="1"/>
          <p:nvPr/>
        </p:nvSpPr>
        <p:spPr>
          <a:xfrm>
            <a:off x="601825" y="3068575"/>
            <a:ext cx="1934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C78D8"/>
                </a:solidFill>
              </a:rPr>
              <a:t>What is Pyleoclim?</a:t>
            </a:r>
            <a:endParaRPr sz="1600">
              <a:solidFill>
                <a:srgbClr val="3C78D8"/>
              </a:solidFill>
            </a:endParaRPr>
          </a:p>
        </p:txBody>
      </p:sp>
      <p:sp>
        <p:nvSpPr>
          <p:cNvPr id="151" name="Google Shape;151;p32"/>
          <p:cNvSpPr txBox="1"/>
          <p:nvPr/>
        </p:nvSpPr>
        <p:spPr>
          <a:xfrm>
            <a:off x="143575" y="3480750"/>
            <a:ext cx="2875800" cy="11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Python Package for the analysis of paleoclimate time series data</a:t>
            </a:r>
            <a:endParaRPr/>
          </a:p>
          <a:p>
            <a:pPr indent="0" lvl="0" marL="0" rtl="0" algn="l">
              <a:spcBef>
                <a:spcPts val="0"/>
              </a:spcBef>
              <a:spcAft>
                <a:spcPts val="0"/>
              </a:spcAft>
              <a:buNone/>
            </a:pPr>
            <a:r>
              <a:rPr lang="en"/>
              <a:t>- Automate data transformation</a:t>
            </a:r>
            <a:endParaRPr/>
          </a:p>
          <a:p>
            <a:pPr indent="0" lvl="0" marL="0" rtl="0" algn="l">
              <a:spcBef>
                <a:spcPts val="0"/>
              </a:spcBef>
              <a:spcAft>
                <a:spcPts val="0"/>
              </a:spcAft>
              <a:buNone/>
            </a:pPr>
            <a:r>
              <a:rPr lang="en"/>
              <a:t>- Automate visualization</a:t>
            </a:r>
            <a:endParaRPr/>
          </a:p>
          <a:p>
            <a:pPr indent="0" lvl="0" marL="0" rtl="0" algn="l">
              <a:spcBef>
                <a:spcPts val="0"/>
              </a:spcBef>
              <a:spcAft>
                <a:spcPts val="0"/>
              </a:spcAft>
              <a:buNone/>
            </a:pPr>
            <a:r>
              <a:t/>
            </a:r>
            <a:endParaRPr/>
          </a:p>
        </p:txBody>
      </p:sp>
      <p:sp>
        <p:nvSpPr>
          <p:cNvPr id="152" name="Google Shape;152;p32"/>
          <p:cNvSpPr txBox="1"/>
          <p:nvPr/>
        </p:nvSpPr>
        <p:spPr>
          <a:xfrm>
            <a:off x="273900" y="1749575"/>
            <a:ext cx="2505300" cy="10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Understand how climate has changed in the past so we can put the current changes into context.</a:t>
            </a:r>
            <a:endParaRPr/>
          </a:p>
          <a:p>
            <a:pPr indent="0" lvl="0" marL="0" rtl="0" algn="l">
              <a:spcBef>
                <a:spcPts val="0"/>
              </a:spcBef>
              <a:spcAft>
                <a:spcPts val="0"/>
              </a:spcAft>
              <a:buNone/>
            </a:pPr>
            <a:r>
              <a:t/>
            </a:r>
            <a:endParaRPr/>
          </a:p>
        </p:txBody>
      </p:sp>
      <p:pic>
        <p:nvPicPr>
          <p:cNvPr id="153" name="Google Shape;153;p32"/>
          <p:cNvPicPr preferRelativeResize="0"/>
          <p:nvPr/>
        </p:nvPicPr>
        <p:blipFill>
          <a:blip r:embed="rId3">
            <a:alphaModFix/>
          </a:blip>
          <a:stretch>
            <a:fillRect/>
          </a:stretch>
        </p:blipFill>
        <p:spPr>
          <a:xfrm>
            <a:off x="7978642" y="0"/>
            <a:ext cx="1165358" cy="1157100"/>
          </a:xfrm>
          <a:prstGeom prst="rect">
            <a:avLst/>
          </a:prstGeom>
          <a:noFill/>
          <a:ln>
            <a:noFill/>
          </a:ln>
        </p:spPr>
      </p:pic>
      <p:grpSp>
        <p:nvGrpSpPr>
          <p:cNvPr id="154" name="Google Shape;154;p32"/>
          <p:cNvGrpSpPr/>
          <p:nvPr/>
        </p:nvGrpSpPr>
        <p:grpSpPr>
          <a:xfrm>
            <a:off x="3347349" y="1849923"/>
            <a:ext cx="3890452" cy="2620139"/>
            <a:chOff x="3213850" y="1883150"/>
            <a:chExt cx="3306802" cy="2282550"/>
          </a:xfrm>
        </p:grpSpPr>
        <p:pic>
          <p:nvPicPr>
            <p:cNvPr id="155" name="Google Shape;155;p32"/>
            <p:cNvPicPr preferRelativeResize="0"/>
            <p:nvPr/>
          </p:nvPicPr>
          <p:blipFill>
            <a:blip r:embed="rId4">
              <a:alphaModFix/>
            </a:blip>
            <a:stretch>
              <a:fillRect/>
            </a:stretch>
          </p:blipFill>
          <p:spPr>
            <a:xfrm>
              <a:off x="3213852" y="1883150"/>
              <a:ext cx="3306799" cy="1443675"/>
            </a:xfrm>
            <a:prstGeom prst="rect">
              <a:avLst/>
            </a:prstGeom>
            <a:noFill/>
            <a:ln>
              <a:noFill/>
            </a:ln>
          </p:spPr>
        </p:pic>
        <p:pic>
          <p:nvPicPr>
            <p:cNvPr id="156" name="Google Shape;156;p32"/>
            <p:cNvPicPr preferRelativeResize="0"/>
            <p:nvPr/>
          </p:nvPicPr>
          <p:blipFill>
            <a:blip r:embed="rId5">
              <a:alphaModFix/>
            </a:blip>
            <a:stretch>
              <a:fillRect/>
            </a:stretch>
          </p:blipFill>
          <p:spPr>
            <a:xfrm>
              <a:off x="3213850" y="3285853"/>
              <a:ext cx="3306800" cy="879847"/>
            </a:xfrm>
            <a:prstGeom prst="rect">
              <a:avLst/>
            </a:prstGeom>
            <a:noFill/>
            <a:ln>
              <a:noFill/>
            </a:ln>
          </p:spPr>
        </p:pic>
      </p:grpSp>
      <p:pic>
        <p:nvPicPr>
          <p:cNvPr id="157" name="Google Shape;157;p32"/>
          <p:cNvPicPr preferRelativeResize="0"/>
          <p:nvPr/>
        </p:nvPicPr>
        <p:blipFill>
          <a:blip r:embed="rId6">
            <a:alphaModFix/>
          </a:blip>
          <a:stretch>
            <a:fillRect/>
          </a:stretch>
        </p:blipFill>
        <p:spPr>
          <a:xfrm>
            <a:off x="5800215" y="1417475"/>
            <a:ext cx="3096286" cy="3224662"/>
          </a:xfrm>
          <a:prstGeom prst="rect">
            <a:avLst/>
          </a:prstGeom>
          <a:noFill/>
          <a:ln>
            <a:noFill/>
          </a:ln>
        </p:spPr>
      </p:pic>
      <p:sp>
        <p:nvSpPr>
          <p:cNvPr id="158" name="Google Shape;158;p32"/>
          <p:cNvSpPr txBox="1"/>
          <p:nvPr/>
        </p:nvSpPr>
        <p:spPr>
          <a:xfrm>
            <a:off x="5820913" y="4734600"/>
            <a:ext cx="3054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7"/>
              </a:rPr>
              <a:t>https://pyleoclim-util.readthedocs.io/en/latest/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7" name="Google Shape;377;p50"/>
          <p:cNvSpPr txBox="1"/>
          <p:nvPr>
            <p:ph idx="1" type="body"/>
          </p:nvPr>
        </p:nvSpPr>
        <p:spPr>
          <a:xfrm>
            <a:off x="311700" y="1152475"/>
            <a:ext cx="8520600" cy="38466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a:t>
            </a:r>
            <a:endParaRPr b="1"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2400">
              <a:solidFill>
                <a:schemeClr val="dk1"/>
              </a:solidFill>
              <a:latin typeface="Times New Roman"/>
              <a:ea typeface="Times New Roman"/>
              <a:cs typeface="Times New Roman"/>
              <a:sym typeface="Times New Roman"/>
            </a:endParaRPr>
          </a:p>
          <a:p>
            <a:pPr indent="-328612" lvl="0" marL="457200" rtl="0" algn="l">
              <a:spcBef>
                <a:spcPts val="0"/>
              </a:spcBef>
              <a:spcAft>
                <a:spcPts val="0"/>
              </a:spcAft>
              <a:buClr>
                <a:schemeClr val="dk1"/>
              </a:buClr>
              <a:buSzPct val="100000"/>
              <a:buFont typeface="Times New Roman"/>
              <a:buChar char="●"/>
            </a:pPr>
            <a:r>
              <a:rPr lang="en" sz="2250">
                <a:solidFill>
                  <a:schemeClr val="dk1"/>
                </a:solidFill>
                <a:latin typeface="Times New Roman"/>
                <a:ea typeface="Times New Roman"/>
                <a:cs typeface="Times New Roman"/>
                <a:sym typeface="Times New Roman"/>
              </a:rPr>
              <a:t>Broadband networks owned and/or operated by local governments ("muni networks") are increasingly seen as a key tool to close the digital divide in Internet availability and adoption.</a:t>
            </a:r>
            <a:endParaRPr sz="2250">
              <a:solidFill>
                <a:schemeClr val="dk1"/>
              </a:solidFill>
              <a:latin typeface="Times New Roman"/>
              <a:ea typeface="Times New Roman"/>
              <a:cs typeface="Times New Roman"/>
              <a:sym typeface="Times New Roman"/>
            </a:endParaRPr>
          </a:p>
          <a:p>
            <a:pPr indent="-328612" lvl="0" marL="457200" rtl="0" algn="l">
              <a:spcBef>
                <a:spcPts val="0"/>
              </a:spcBef>
              <a:spcAft>
                <a:spcPts val="0"/>
              </a:spcAft>
              <a:buClr>
                <a:schemeClr val="dk1"/>
              </a:buClr>
              <a:buSzPct val="100000"/>
              <a:buFont typeface="Times New Roman"/>
              <a:buChar char="●"/>
            </a:pPr>
            <a:r>
              <a:rPr lang="en" sz="2250">
                <a:solidFill>
                  <a:schemeClr val="dk1"/>
                </a:solidFill>
                <a:latin typeface="Times New Roman"/>
                <a:ea typeface="Times New Roman"/>
                <a:cs typeface="Times New Roman"/>
                <a:sym typeface="Times New Roman"/>
              </a:rPr>
              <a:t>Only anecdotal evidence about whether muni networks deliver more affordable broadband in communities of limited interest to traditional ISPs - typically disadvantaged communities.</a:t>
            </a:r>
            <a:endParaRPr sz="2250">
              <a:solidFill>
                <a:schemeClr val="dk1"/>
              </a:solidFill>
              <a:latin typeface="Times New Roman"/>
              <a:ea typeface="Times New Roman"/>
              <a:cs typeface="Times New Roman"/>
              <a:sym typeface="Times New Roman"/>
            </a:endParaRPr>
          </a:p>
          <a:p>
            <a:pPr indent="-328612" lvl="0" marL="457200" rtl="0" algn="l">
              <a:spcBef>
                <a:spcPts val="0"/>
              </a:spcBef>
              <a:spcAft>
                <a:spcPts val="0"/>
              </a:spcAft>
              <a:buClr>
                <a:schemeClr val="dk1"/>
              </a:buClr>
              <a:buSzPct val="100000"/>
              <a:buFont typeface="Times New Roman"/>
              <a:buChar char="●"/>
            </a:pPr>
            <a:r>
              <a:rPr lang="en" sz="2250">
                <a:solidFill>
                  <a:schemeClr val="dk1"/>
                </a:solidFill>
                <a:latin typeface="Times New Roman"/>
                <a:ea typeface="Times New Roman"/>
                <a:cs typeface="Times New Roman"/>
                <a:sym typeface="Times New Roman"/>
              </a:rPr>
              <a:t>Goal: to examine broadband pricing and adoption at the address level in areas served by muni networks, using a matched sample of comparable areas as a reference point.</a:t>
            </a:r>
            <a:endParaRPr sz="2250">
              <a:solidFill>
                <a:schemeClr val="dk1"/>
              </a:solidFill>
              <a:latin typeface="Times New Roman"/>
              <a:ea typeface="Times New Roman"/>
              <a:cs typeface="Times New Roman"/>
              <a:sym typeface="Times New Roman"/>
            </a:endParaRPr>
          </a:p>
          <a:p>
            <a:pPr indent="-328612" lvl="0" marL="457200" rtl="0" algn="l">
              <a:spcBef>
                <a:spcPts val="0"/>
              </a:spcBef>
              <a:spcAft>
                <a:spcPts val="0"/>
              </a:spcAft>
              <a:buClr>
                <a:schemeClr val="dk1"/>
              </a:buClr>
              <a:buSzPct val="100000"/>
              <a:buFont typeface="Times New Roman"/>
              <a:buChar char="●"/>
            </a:pPr>
            <a:r>
              <a:rPr lang="en" sz="2250">
                <a:solidFill>
                  <a:schemeClr val="dk1"/>
                </a:solidFill>
                <a:latin typeface="Times New Roman"/>
                <a:ea typeface="Times New Roman"/>
                <a:cs typeface="Times New Roman"/>
                <a:sym typeface="Times New Roman"/>
              </a:rPr>
              <a:t>The project builds on Datafest 2022 project (25K addresses in LA).</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Data scraping (Python), statistics and basic GIS skills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Students will have the opportunity to apply data scraping, organization and analysis skills in the context of policy analysis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78" name="Google Shape;378;p50"/>
          <p:cNvGrpSpPr/>
          <p:nvPr/>
        </p:nvGrpSpPr>
        <p:grpSpPr>
          <a:xfrm>
            <a:off x="0" y="972167"/>
            <a:ext cx="9144000" cy="45568"/>
            <a:chOff x="0" y="972167"/>
            <a:chExt cx="9144000" cy="45568"/>
          </a:xfrm>
        </p:grpSpPr>
        <p:cxnSp>
          <p:nvCxnSpPr>
            <p:cNvPr id="379" name="Google Shape;379;p50"/>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380" name="Google Shape;380;p50"/>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381" name="Google Shape;381;p50"/>
          <p:cNvSpPr txBox="1"/>
          <p:nvPr/>
        </p:nvSpPr>
        <p:spPr>
          <a:xfrm>
            <a:off x="189175" y="65975"/>
            <a:ext cx="8863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Times New Roman"/>
                <a:ea typeface="Times New Roman"/>
                <a:cs typeface="Times New Roman"/>
                <a:sym typeface="Times New Roman"/>
              </a:rPr>
              <a:t>Does Municipal Broadband Deliver as Promised?</a:t>
            </a:r>
            <a:r>
              <a:rPr b="1" lang="en" sz="2400">
                <a:latin typeface="Times New Roman"/>
                <a:ea typeface="Times New Roman"/>
                <a:cs typeface="Times New Roman"/>
                <a:sym typeface="Times New Roman"/>
              </a:rPr>
              <a:t>  </a:t>
            </a:r>
            <a:r>
              <a:rPr lang="en" sz="2000">
                <a:solidFill>
                  <a:schemeClr val="dk1"/>
                </a:solidFill>
                <a:latin typeface="Times New Roman"/>
                <a:ea typeface="Times New Roman"/>
                <a:cs typeface="Times New Roman"/>
                <a:sym typeface="Times New Roman"/>
              </a:rPr>
              <a:t>Prof. Hernan Galperin</a:t>
            </a:r>
            <a:endParaRPr b="1" sz="24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An examination of broadband pricing and household adoption in areas served by muni networks.</a:t>
            </a:r>
            <a:r>
              <a:rPr lang="en" sz="24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382" name="Google Shape;382;p50"/>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8" name="Google Shape;388;p51"/>
          <p:cNvSpPr txBox="1"/>
          <p:nvPr>
            <p:ph idx="1" type="body"/>
          </p:nvPr>
        </p:nvSpPr>
        <p:spPr>
          <a:xfrm>
            <a:off x="311700" y="1152475"/>
            <a:ext cx="8520600" cy="3629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400">
                <a:solidFill>
                  <a:schemeClr val="dk1"/>
                </a:solidFill>
                <a:latin typeface="Times New Roman"/>
                <a:ea typeface="Times New Roman"/>
                <a:cs typeface="Times New Roman"/>
                <a:sym typeface="Times New Roman"/>
              </a:rPr>
              <a:t>Question type coding is a method to assess the quality of forensic interviews</a:t>
            </a:r>
            <a:endParaRPr sz="2400">
              <a:solidFill>
                <a:schemeClr val="dk1"/>
              </a:solidFill>
              <a:latin typeface="Times New Roman"/>
              <a:ea typeface="Times New Roman"/>
              <a:cs typeface="Times New Roman"/>
              <a:sym typeface="Times New Roman"/>
            </a:endParaRPr>
          </a:p>
          <a:p>
            <a:pPr indent="-33528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Is this question neutral or leading? Can it be answered by a simple yes or no or is it seeking to elicit more details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chemeClr val="dk1"/>
                </a:solidFill>
                <a:latin typeface="Times New Roman"/>
                <a:ea typeface="Times New Roman"/>
                <a:cs typeface="Times New Roman"/>
                <a:sym typeface="Times New Roman"/>
              </a:rPr>
              <a:t>When the interviewees are children, such as in cases physical or sexual abuse, question type is particularly important </a:t>
            </a:r>
            <a:endParaRPr sz="2400">
              <a:solidFill>
                <a:schemeClr val="dk1"/>
              </a:solidFill>
              <a:latin typeface="Times New Roman"/>
              <a:ea typeface="Times New Roman"/>
              <a:cs typeface="Times New Roman"/>
              <a:sym typeface="Times New Roman"/>
            </a:endParaRPr>
          </a:p>
          <a:p>
            <a:pPr indent="-33528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Will a 5 year old understand this question?</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chemeClr val="dk1"/>
                </a:solidFill>
                <a:latin typeface="Times New Roman"/>
                <a:ea typeface="Times New Roman"/>
                <a:cs typeface="Times New Roman"/>
                <a:sym typeface="Times New Roman"/>
              </a:rPr>
              <a:t>Most research in the field relies on manual question type coding</a:t>
            </a:r>
            <a:endParaRPr sz="2400">
              <a:solidFill>
                <a:schemeClr val="dk1"/>
              </a:solidFill>
              <a:latin typeface="Times New Roman"/>
              <a:ea typeface="Times New Roman"/>
              <a:cs typeface="Times New Roman"/>
              <a:sym typeface="Times New Roman"/>
            </a:endParaRPr>
          </a:p>
          <a:p>
            <a:pPr indent="-33528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One coder codes every question in the interview, and another coder reliability codes a subsample→ Labour-intensive and time-consuming</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Our goal:</a:t>
            </a:r>
            <a:r>
              <a:rPr lang="en" sz="2400">
                <a:solidFill>
                  <a:schemeClr val="dk1"/>
                </a:solidFill>
                <a:latin typeface="Times New Roman"/>
                <a:ea typeface="Times New Roman"/>
                <a:cs typeface="Times New Roman"/>
                <a:sym typeface="Times New Roman"/>
              </a:rPr>
              <a:t> Develop automated question type coding for forensic interviews with children</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89" name="Google Shape;389;p51"/>
          <p:cNvGrpSpPr/>
          <p:nvPr/>
        </p:nvGrpSpPr>
        <p:grpSpPr>
          <a:xfrm>
            <a:off x="0" y="972167"/>
            <a:ext cx="9144000" cy="45568"/>
            <a:chOff x="0" y="972167"/>
            <a:chExt cx="9144000" cy="45568"/>
          </a:xfrm>
        </p:grpSpPr>
        <p:cxnSp>
          <p:nvCxnSpPr>
            <p:cNvPr id="390" name="Google Shape;390;p51"/>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391" name="Google Shape;391;p51"/>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392" name="Google Shape;392;p51"/>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Automated question type coding of forensic interviews</a:t>
            </a:r>
            <a:r>
              <a:rPr lang="en"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Prof. </a:t>
            </a:r>
            <a:r>
              <a:rPr lang="en" sz="2000">
                <a:latin typeface="Times New Roman"/>
                <a:ea typeface="Times New Roman"/>
                <a:cs typeface="Times New Roman"/>
                <a:sym typeface="Times New Roman"/>
              </a:rPr>
              <a:t>Thomas D. Lyon</a:t>
            </a:r>
            <a:endParaRPr sz="2000">
              <a:latin typeface="Times New Roman"/>
              <a:ea typeface="Times New Roman"/>
              <a:cs typeface="Times New Roman"/>
              <a:sym typeface="Times New Roman"/>
            </a:endParaRPr>
          </a:p>
        </p:txBody>
      </p:sp>
      <p:sp>
        <p:nvSpPr>
          <p:cNvPr id="393" name="Google Shape;393;p51"/>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99" name="Google Shape;399;p5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sz="2400">
                <a:solidFill>
                  <a:schemeClr val="dk1"/>
                </a:solidFill>
                <a:latin typeface="Times New Roman"/>
                <a:ea typeface="Times New Roman"/>
                <a:cs typeface="Times New Roman"/>
                <a:sym typeface="Times New Roman"/>
              </a:rPr>
              <a:t>The project so far</a:t>
            </a:r>
            <a:endParaRPr sz="24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Working with a graduate of the Masters in Computer Science program</a:t>
            </a:r>
            <a:endParaRPr sz="24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Various Large Language Models have been tried - RoBERTa performed the best</a:t>
            </a:r>
            <a:endParaRPr sz="24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Currently</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integrating</a:t>
            </a:r>
            <a:r>
              <a:rPr lang="en" sz="2400">
                <a:solidFill>
                  <a:schemeClr val="dk1"/>
                </a:solidFill>
                <a:latin typeface="Times New Roman"/>
                <a:ea typeface="Times New Roman"/>
                <a:cs typeface="Times New Roman"/>
                <a:sym typeface="Times New Roman"/>
              </a:rPr>
              <a:t> the large language model into Google Sheets to allow for automatic calculations of the quality of the interview</a:t>
            </a:r>
            <a:endParaRPr sz="24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chemeClr val="dk1"/>
                </a:solidFill>
                <a:latin typeface="Times New Roman"/>
                <a:ea typeface="Times New Roman"/>
                <a:cs typeface="Times New Roman"/>
                <a:sym typeface="Times New Roman"/>
              </a:rPr>
              <a:t>Next steps</a:t>
            </a:r>
            <a:endParaRPr sz="24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Train the model to make finer distinctions - </a:t>
            </a:r>
            <a:endParaRPr sz="24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Explore zero shot and few shot prompting to make distinctions for which there is limited manually-coded data</a:t>
            </a:r>
            <a:endParaRPr sz="2400">
              <a:solidFill>
                <a:schemeClr val="dk1"/>
              </a:solidFill>
              <a:latin typeface="Times New Roman"/>
              <a:ea typeface="Times New Roman"/>
              <a:cs typeface="Times New Roman"/>
              <a:sym typeface="Times New Roman"/>
            </a:endParaRPr>
          </a:p>
        </p:txBody>
      </p:sp>
      <p:grpSp>
        <p:nvGrpSpPr>
          <p:cNvPr id="400" name="Google Shape;400;p52"/>
          <p:cNvGrpSpPr/>
          <p:nvPr/>
        </p:nvGrpSpPr>
        <p:grpSpPr>
          <a:xfrm>
            <a:off x="0" y="972167"/>
            <a:ext cx="9144000" cy="45568"/>
            <a:chOff x="0" y="972167"/>
            <a:chExt cx="9144000" cy="45568"/>
          </a:xfrm>
        </p:grpSpPr>
        <p:cxnSp>
          <p:nvCxnSpPr>
            <p:cNvPr id="401" name="Google Shape;401;p52"/>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402" name="Google Shape;402;p52"/>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403" name="Google Shape;403;p52"/>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Automated question type coding of forensic interviews</a:t>
            </a:r>
            <a:r>
              <a:rPr lang="en"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Prof. Thomas D. Lyon</a:t>
            </a:r>
            <a:endParaRPr sz="2000">
              <a:latin typeface="Times New Roman"/>
              <a:ea typeface="Times New Roman"/>
              <a:cs typeface="Times New Roman"/>
              <a:sym typeface="Times New Roman"/>
            </a:endParaRPr>
          </a:p>
        </p:txBody>
      </p:sp>
      <p:sp>
        <p:nvSpPr>
          <p:cNvPr id="404" name="Google Shape;404;p52"/>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
        <p:nvSpPr>
          <p:cNvPr id="405" name="Google Shape;405;p52"/>
          <p:cNvSpPr txBox="1"/>
          <p:nvPr>
            <p:ph idx="2" type="body"/>
          </p:nvPr>
        </p:nvSpPr>
        <p:spPr>
          <a:xfrm>
            <a:off x="4647875" y="1152475"/>
            <a:ext cx="4184400" cy="3758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What we need</a:t>
            </a:r>
            <a:endParaRPr sz="24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Python libraries (preferred)- pandas, huggingface, pytorch OR any coding language</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What you’ll learn</a:t>
            </a:r>
            <a:endParaRPr sz="24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Data preprocessing </a:t>
            </a:r>
            <a:endParaRPr sz="24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Finetuning  large language models </a:t>
            </a:r>
            <a:endParaRPr sz="24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Finding optimal hyperparameter using cross validation techniques </a:t>
            </a:r>
            <a:endParaRPr sz="24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How to deploy the fine-tuned model on a cloud platform </a:t>
            </a:r>
            <a:endParaRPr sz="24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Research on zero shot approaches and evaluate its performance with the fine-tuned models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1" name="Google Shape;411;p53"/>
          <p:cNvSpPr txBox="1"/>
          <p:nvPr>
            <p:ph idx="1" type="body"/>
          </p:nvPr>
        </p:nvSpPr>
        <p:spPr>
          <a:xfrm>
            <a:off x="311700" y="1152475"/>
            <a:ext cx="8520600" cy="3629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Open source sports data such as the nflverse has lead to a massive increase in public sports analytics. But it's still hard to process, subset, visualize and analyze this data. This project will build a general-purpose analysis platform and dashboard, similar to what many teams use internally. Using the nflfastr data, this platform will allow interested individuals to select the play parameters they're interested in, and will provide relevant analysis, visualization and insight. Ideally, we'll set up the dashboard on the internet, and</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ct val="48888"/>
              <a:buFont typeface="Arial"/>
              <a:buNone/>
            </a:pPr>
            <a:r>
              <a:rPr lang="en" sz="2250">
                <a:solidFill>
                  <a:schemeClr val="dk1"/>
                </a:solidFill>
                <a:latin typeface="Times New Roman"/>
                <a:ea typeface="Times New Roman"/>
                <a:cs typeface="Times New Roman"/>
                <a:sym typeface="Times New Roman"/>
              </a:rPr>
              <a:t> open source the project, allowing others to expand the available datasets, analyses and visualizations.</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Python (pandas, streamlit, dash, etc. is a bonus!)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How to analyze and present insights from NFL play-by-play data</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12" name="Google Shape;412;p53"/>
          <p:cNvGrpSpPr/>
          <p:nvPr/>
        </p:nvGrpSpPr>
        <p:grpSpPr>
          <a:xfrm>
            <a:off x="0" y="972167"/>
            <a:ext cx="9144000" cy="45568"/>
            <a:chOff x="0" y="972167"/>
            <a:chExt cx="9144000" cy="45568"/>
          </a:xfrm>
        </p:grpSpPr>
        <p:cxnSp>
          <p:nvCxnSpPr>
            <p:cNvPr id="413" name="Google Shape;413;p53"/>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414" name="Google Shape;414;p53"/>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415" name="Google Shape;415;p53"/>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Building a Platform for NFL Data Insights</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a:t>
            </a:r>
            <a:r>
              <a:rPr lang="en" sz="2000">
                <a:latin typeface="Times New Roman"/>
                <a:ea typeface="Times New Roman"/>
                <a:cs typeface="Times New Roman"/>
                <a:sym typeface="Times New Roman"/>
              </a:rPr>
              <a:t>Jeremy Abramson</a:t>
            </a:r>
            <a:endParaRPr sz="2000">
              <a:latin typeface="Times New Roman"/>
              <a:ea typeface="Times New Roman"/>
              <a:cs typeface="Times New Roman"/>
              <a:sym typeface="Times New Roman"/>
            </a:endParaRPr>
          </a:p>
        </p:txBody>
      </p:sp>
      <p:sp>
        <p:nvSpPr>
          <p:cNvPr id="416" name="Google Shape;416;p53"/>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2" name="Google Shape;422;p54"/>
          <p:cNvSpPr txBox="1"/>
          <p:nvPr>
            <p:ph idx="1" type="body"/>
          </p:nvPr>
        </p:nvSpPr>
        <p:spPr>
          <a:xfrm>
            <a:off x="311700" y="1152475"/>
            <a:ext cx="8520600" cy="362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Research question: Is it possible to extract useful signal from annotators’ disagreement existing in the training data samples?</a:t>
            </a:r>
            <a:endParaRPr b="1"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23" name="Google Shape;423;p54"/>
          <p:cNvGrpSpPr/>
          <p:nvPr/>
        </p:nvGrpSpPr>
        <p:grpSpPr>
          <a:xfrm>
            <a:off x="0" y="972167"/>
            <a:ext cx="9144000" cy="45568"/>
            <a:chOff x="0" y="972167"/>
            <a:chExt cx="9144000" cy="45568"/>
          </a:xfrm>
        </p:grpSpPr>
        <p:cxnSp>
          <p:nvCxnSpPr>
            <p:cNvPr id="424" name="Google Shape;424;p54"/>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425" name="Google Shape;425;p54"/>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426" name="Google Shape;426;p54"/>
          <p:cNvSpPr txBox="1"/>
          <p:nvPr/>
        </p:nvSpPr>
        <p:spPr>
          <a:xfrm>
            <a:off x="221150" y="191350"/>
            <a:ext cx="8865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Times New Roman"/>
                <a:ea typeface="Times New Roman"/>
                <a:cs typeface="Times New Roman"/>
                <a:sym typeface="Times New Roman"/>
              </a:rPr>
              <a:t>Understanding the Relation Between Noise and Bias in Annotated Datasets</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Negar Mokhberian</a:t>
            </a:r>
            <a:endParaRPr sz="2000">
              <a:latin typeface="Times New Roman"/>
              <a:ea typeface="Times New Roman"/>
              <a:cs typeface="Times New Roman"/>
              <a:sym typeface="Times New Roman"/>
            </a:endParaRPr>
          </a:p>
        </p:txBody>
      </p:sp>
      <p:sp>
        <p:nvSpPr>
          <p:cNvPr id="427" name="Google Shape;427;p54"/>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pic>
        <p:nvPicPr>
          <p:cNvPr id="428" name="Google Shape;428;p54"/>
          <p:cNvPicPr preferRelativeResize="0"/>
          <p:nvPr/>
        </p:nvPicPr>
        <p:blipFill>
          <a:blip r:embed="rId3">
            <a:alphaModFix/>
          </a:blip>
          <a:stretch>
            <a:fillRect/>
          </a:stretch>
        </p:blipFill>
        <p:spPr>
          <a:xfrm>
            <a:off x="1663625" y="2271450"/>
            <a:ext cx="6606001" cy="2687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4" name="Google Shape;434;p55"/>
          <p:cNvSpPr txBox="1"/>
          <p:nvPr>
            <p:ph idx="1" type="body"/>
          </p:nvPr>
        </p:nvSpPr>
        <p:spPr>
          <a:xfrm>
            <a:off x="311700" y="1152475"/>
            <a:ext cx="8520600" cy="3870900"/>
          </a:xfrm>
          <a:prstGeom prst="rect">
            <a:avLst/>
          </a:prstGeom>
        </p:spPr>
        <p:txBody>
          <a:bodyPr anchorCtr="0" anchor="t" bIns="91425" lIns="91425" spcFirstLastPara="1" rIns="91425" wrap="square" tIns="91425">
            <a:normAutofit fontScale="77500" lnSpcReduction="20000"/>
          </a:bodyPr>
          <a:lstStyle/>
          <a:p>
            <a:pPr indent="-339328" lvl="0" marL="457200" rtl="0" algn="l">
              <a:spcBef>
                <a:spcPts val="0"/>
              </a:spcBef>
              <a:spcAft>
                <a:spcPts val="0"/>
              </a:spcAft>
              <a:buClr>
                <a:schemeClr val="dk1"/>
              </a:buClr>
              <a:buSzPct val="100000"/>
              <a:buFont typeface="Times New Roman"/>
              <a:buChar char="-"/>
            </a:pPr>
            <a:r>
              <a:rPr lang="en" sz="2250">
                <a:solidFill>
                  <a:schemeClr val="dk1"/>
                </a:solidFill>
                <a:latin typeface="Times New Roman"/>
                <a:ea typeface="Times New Roman"/>
                <a:cs typeface="Times New Roman"/>
                <a:sym typeface="Times New Roman"/>
              </a:rPr>
              <a:t>many previous work has tried to design larger and more complex neural networks. </a:t>
            </a:r>
            <a:endParaRPr sz="2250">
              <a:solidFill>
                <a:schemeClr val="dk1"/>
              </a:solidFill>
              <a:latin typeface="Times New Roman"/>
              <a:ea typeface="Times New Roman"/>
              <a:cs typeface="Times New Roman"/>
              <a:sym typeface="Times New Roman"/>
            </a:endParaRPr>
          </a:p>
          <a:p>
            <a:pPr indent="-339328" lvl="0" marL="457200" rtl="0" algn="l">
              <a:spcBef>
                <a:spcPts val="0"/>
              </a:spcBef>
              <a:spcAft>
                <a:spcPts val="0"/>
              </a:spcAft>
              <a:buClr>
                <a:schemeClr val="dk1"/>
              </a:buClr>
              <a:buSzPct val="100000"/>
              <a:buFont typeface="Times New Roman"/>
              <a:buChar char="-"/>
            </a:pPr>
            <a:r>
              <a:rPr lang="en" sz="2250">
                <a:solidFill>
                  <a:schemeClr val="dk1"/>
                </a:solidFill>
                <a:latin typeface="Times New Roman"/>
                <a:ea typeface="Times New Roman"/>
                <a:cs typeface="Times New Roman"/>
                <a:sym typeface="Times New Roman"/>
              </a:rPr>
              <a:t>data-centric AI has worked on shifting the focus to the quality of the train data. </a:t>
            </a:r>
            <a:endParaRPr sz="2250">
              <a:solidFill>
                <a:schemeClr val="dk1"/>
              </a:solidFill>
              <a:latin typeface="Times New Roman"/>
              <a:ea typeface="Times New Roman"/>
              <a:cs typeface="Times New Roman"/>
              <a:sym typeface="Times New Roman"/>
            </a:endParaRPr>
          </a:p>
          <a:p>
            <a:pPr indent="-339328" lvl="1" marL="914400" rtl="0" algn="l">
              <a:spcBef>
                <a:spcPts val="0"/>
              </a:spcBef>
              <a:spcAft>
                <a:spcPts val="0"/>
              </a:spcAft>
              <a:buClr>
                <a:schemeClr val="dk1"/>
              </a:buClr>
              <a:buSzPct val="100000"/>
              <a:buFont typeface="Times New Roman"/>
              <a:buChar char="-"/>
            </a:pPr>
            <a:r>
              <a:rPr lang="en" sz="2250">
                <a:solidFill>
                  <a:schemeClr val="dk1"/>
                </a:solidFill>
                <a:latin typeface="Times New Roman"/>
                <a:ea typeface="Times New Roman"/>
                <a:cs typeface="Times New Roman"/>
                <a:sym typeface="Times New Roman"/>
              </a:rPr>
              <a:t>Annotations are can exhibit both noise, stemming from vague instructions or human errors, and bias, arising from differing perspectives among annotators in response to given prompts. </a:t>
            </a:r>
            <a:endParaRPr sz="2250">
              <a:solidFill>
                <a:schemeClr val="dk1"/>
              </a:solidFill>
              <a:latin typeface="Times New Roman"/>
              <a:ea typeface="Times New Roman"/>
              <a:cs typeface="Times New Roman"/>
              <a:sym typeface="Times New Roman"/>
            </a:endParaRPr>
          </a:p>
          <a:p>
            <a:pPr indent="-339328" lvl="0" marL="457200" rtl="0" algn="l">
              <a:spcBef>
                <a:spcPts val="0"/>
              </a:spcBef>
              <a:spcAft>
                <a:spcPts val="0"/>
              </a:spcAft>
              <a:buClr>
                <a:schemeClr val="dk1"/>
              </a:buClr>
              <a:buSzPct val="100000"/>
              <a:buFont typeface="Times New Roman"/>
              <a:buChar char="-"/>
            </a:pPr>
            <a:r>
              <a:rPr lang="en" sz="2250">
                <a:solidFill>
                  <a:schemeClr val="dk1"/>
                </a:solidFill>
                <a:latin typeface="Times New Roman"/>
                <a:ea typeface="Times New Roman"/>
                <a:cs typeface="Times New Roman"/>
                <a:sym typeface="Times New Roman"/>
              </a:rPr>
              <a:t>In this project, our objective is to bridge the gap between the two lines of research: </a:t>
            </a:r>
            <a:r>
              <a:rPr b="1" lang="en" sz="2250">
                <a:solidFill>
                  <a:schemeClr val="dk1"/>
                </a:solidFill>
                <a:latin typeface="Times New Roman"/>
                <a:ea typeface="Times New Roman"/>
                <a:cs typeface="Times New Roman"/>
                <a:sym typeface="Times New Roman"/>
              </a:rPr>
              <a:t>Our investigation will center on whether perspectivist classification models have effectively harnessed valuable information from instances flagged as noisy by noise-detection techniques.</a:t>
            </a:r>
            <a:endParaRPr b="1"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250">
                <a:solidFill>
                  <a:schemeClr val="dk1"/>
                </a:solidFill>
                <a:latin typeface="Times New Roman"/>
                <a:ea typeface="Times New Roman"/>
                <a:cs typeface="Times New Roman"/>
                <a:sym typeface="Times New Roman"/>
              </a:rPr>
              <a:t>What kind of classification task? </a:t>
            </a:r>
            <a:r>
              <a:rPr b="1" lang="en" sz="2250">
                <a:solidFill>
                  <a:srgbClr val="0000FF"/>
                </a:solidFill>
                <a:latin typeface="Times New Roman"/>
                <a:ea typeface="Times New Roman"/>
                <a:cs typeface="Times New Roman"/>
                <a:sym typeface="Times New Roman"/>
              </a:rPr>
              <a:t>W</a:t>
            </a:r>
            <a:r>
              <a:rPr b="1" lang="en" sz="2250">
                <a:solidFill>
                  <a:srgbClr val="0000FF"/>
                </a:solidFill>
                <a:latin typeface="Times New Roman"/>
                <a:ea typeface="Times New Roman"/>
                <a:cs typeface="Times New Roman"/>
                <a:sym typeface="Times New Roman"/>
              </a:rPr>
              <a:t>e will work on the domain of offensive text detection datasets, a highly subjective task. </a:t>
            </a:r>
            <a:endParaRPr b="1" sz="225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rgbClr val="009845"/>
                </a:solidFill>
                <a:latin typeface="Times New Roman"/>
                <a:ea typeface="Times New Roman"/>
                <a:cs typeface="Times New Roman"/>
                <a:sym typeface="Times New Roman"/>
              </a:rPr>
              <a:t>Skills needed:</a:t>
            </a:r>
            <a:r>
              <a:rPr b="1" lang="en" sz="2400">
                <a:solidFill>
                  <a:srgbClr val="009845"/>
                </a:solidFill>
                <a:latin typeface="Times New Roman"/>
                <a:ea typeface="Times New Roman"/>
                <a:cs typeface="Times New Roman"/>
                <a:sym typeface="Times New Roman"/>
              </a:rPr>
              <a:t> Python, PyTorch, Fine-tuning language models in Huggingface package</a:t>
            </a:r>
            <a:endParaRPr b="1" sz="2400">
              <a:solidFill>
                <a:srgbClr val="009845"/>
              </a:solidFill>
              <a:latin typeface="Times New Roman"/>
              <a:ea typeface="Times New Roman"/>
              <a:cs typeface="Times New Roman"/>
              <a:sym typeface="Times New Roman"/>
            </a:endParaRPr>
          </a:p>
        </p:txBody>
      </p:sp>
      <p:grpSp>
        <p:nvGrpSpPr>
          <p:cNvPr id="435" name="Google Shape;435;p55"/>
          <p:cNvGrpSpPr/>
          <p:nvPr/>
        </p:nvGrpSpPr>
        <p:grpSpPr>
          <a:xfrm>
            <a:off x="0" y="972167"/>
            <a:ext cx="9144000" cy="45568"/>
            <a:chOff x="0" y="972167"/>
            <a:chExt cx="9144000" cy="45568"/>
          </a:xfrm>
        </p:grpSpPr>
        <p:cxnSp>
          <p:nvCxnSpPr>
            <p:cNvPr id="436" name="Google Shape;436;p55"/>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437" name="Google Shape;437;p55"/>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438" name="Google Shape;438;p55"/>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latin typeface="Times New Roman"/>
                <a:ea typeface="Times New Roman"/>
                <a:cs typeface="Times New Roman"/>
                <a:sym typeface="Times New Roman"/>
              </a:rPr>
              <a:t>Understanding the Relation Between Noise and Bias in Annotated Datasets</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Negar Mokhberian</a:t>
            </a:r>
            <a:endParaRPr sz="2000">
              <a:latin typeface="Times New Roman"/>
              <a:ea typeface="Times New Roman"/>
              <a:cs typeface="Times New Roman"/>
              <a:sym typeface="Times New Roman"/>
            </a:endParaRPr>
          </a:p>
        </p:txBody>
      </p:sp>
      <p:sp>
        <p:nvSpPr>
          <p:cNvPr id="439" name="Google Shape;439;p55"/>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6"/>
          <p:cNvSpPr txBox="1"/>
          <p:nvPr>
            <p:ph type="title"/>
          </p:nvPr>
        </p:nvSpPr>
        <p:spPr>
          <a:xfrm>
            <a:off x="457200" y="164307"/>
            <a:ext cx="8229600" cy="479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
              <a:t>Can we learn from distributed data respecting privacy?</a:t>
            </a:r>
            <a:endParaRPr/>
          </a:p>
        </p:txBody>
      </p:sp>
      <p:grpSp>
        <p:nvGrpSpPr>
          <p:cNvPr id="445" name="Google Shape;445;p56"/>
          <p:cNvGrpSpPr/>
          <p:nvPr/>
        </p:nvGrpSpPr>
        <p:grpSpPr>
          <a:xfrm>
            <a:off x="389915" y="974390"/>
            <a:ext cx="7385164" cy="3375772"/>
            <a:chOff x="104965" y="1528811"/>
            <a:chExt cx="5055430" cy="2498094"/>
          </a:xfrm>
        </p:grpSpPr>
        <p:pic>
          <p:nvPicPr>
            <p:cNvPr id="446" name="Google Shape;446;p56"/>
            <p:cNvPicPr preferRelativeResize="0"/>
            <p:nvPr/>
          </p:nvPicPr>
          <p:blipFill rotWithShape="1">
            <a:blip r:embed="rId3">
              <a:alphaModFix/>
            </a:blip>
            <a:srcRect b="0" l="0" r="0" t="0"/>
            <a:stretch/>
          </p:blipFill>
          <p:spPr>
            <a:xfrm>
              <a:off x="104965" y="1528811"/>
              <a:ext cx="5055430" cy="2498094"/>
            </a:xfrm>
            <a:prstGeom prst="rect">
              <a:avLst/>
            </a:prstGeom>
            <a:noFill/>
            <a:ln>
              <a:noFill/>
            </a:ln>
          </p:spPr>
        </p:pic>
        <p:sp>
          <p:nvSpPr>
            <p:cNvPr id="447" name="Google Shape;447;p56"/>
            <p:cNvSpPr txBox="1"/>
            <p:nvPr/>
          </p:nvSpPr>
          <p:spPr>
            <a:xfrm>
              <a:off x="1470991" y="1844703"/>
              <a:ext cx="548640" cy="30777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56"/>
            <p:cNvSpPr txBox="1"/>
            <p:nvPr/>
          </p:nvSpPr>
          <p:spPr>
            <a:xfrm>
              <a:off x="3369755" y="1860605"/>
              <a:ext cx="548640" cy="30777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56"/>
            <p:cNvSpPr txBox="1"/>
            <p:nvPr/>
          </p:nvSpPr>
          <p:spPr>
            <a:xfrm>
              <a:off x="1949395" y="2484274"/>
              <a:ext cx="618876" cy="30777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56"/>
            <p:cNvSpPr txBox="1"/>
            <p:nvPr/>
          </p:nvSpPr>
          <p:spPr>
            <a:xfrm>
              <a:off x="2759103" y="2500176"/>
              <a:ext cx="993911" cy="291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1" name="Google Shape;451;p56"/>
          <p:cNvSpPr/>
          <p:nvPr/>
        </p:nvSpPr>
        <p:spPr>
          <a:xfrm>
            <a:off x="4875620" y="4465730"/>
            <a:ext cx="4339650" cy="20005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Times New Roman"/>
                <a:ea typeface="Times New Roman"/>
                <a:cs typeface="Times New Roman"/>
                <a:sym typeface="Times New Roman"/>
              </a:rPr>
              <a:t>image courtesy: </a:t>
            </a:r>
            <a:r>
              <a:rPr b="0" i="0" lang="en" sz="700" u="sng" cap="none" strike="noStrike">
                <a:solidFill>
                  <a:schemeClr val="hlink"/>
                </a:solidFill>
                <a:latin typeface="Times New Roman"/>
                <a:ea typeface="Times New Roman"/>
                <a:cs typeface="Times New Roman"/>
                <a:sym typeface="Times New Roman"/>
                <a:hlinkClick r:id="rId4"/>
              </a:rPr>
              <a:t>https://blog.ml.cmu.edu/2019/11/12/federated-learning-challenges-methods-and-future-directions/</a:t>
            </a:r>
            <a:endParaRPr b="0" i="0" sz="700" u="none" cap="none" strike="noStrike">
              <a:solidFill>
                <a:srgbClr val="000000"/>
              </a:solidFill>
              <a:latin typeface="Times New Roman"/>
              <a:ea typeface="Times New Roman"/>
              <a:cs typeface="Times New Roman"/>
              <a:sym typeface="Times New Roman"/>
            </a:endParaRPr>
          </a:p>
        </p:txBody>
      </p:sp>
      <p:sp>
        <p:nvSpPr>
          <p:cNvPr id="452" name="Google Shape;452;p56"/>
          <p:cNvSpPr txBox="1"/>
          <p:nvPr/>
        </p:nvSpPr>
        <p:spPr>
          <a:xfrm>
            <a:off x="2450077" y="560412"/>
            <a:ext cx="44005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Learn a model over all the data without sharing data?</a:t>
            </a:r>
            <a:endParaRPr/>
          </a:p>
        </p:txBody>
      </p:sp>
      <p:pic>
        <p:nvPicPr>
          <p:cNvPr id="453" name="Google Shape;453;p56"/>
          <p:cNvPicPr preferRelativeResize="0"/>
          <p:nvPr/>
        </p:nvPicPr>
        <p:blipFill rotWithShape="1">
          <a:blip r:embed="rId5">
            <a:alphaModFix/>
          </a:blip>
          <a:srcRect b="0" l="0" r="0" t="0"/>
          <a:stretch/>
        </p:blipFill>
        <p:spPr>
          <a:xfrm>
            <a:off x="7231732" y="3553754"/>
            <a:ext cx="1808141" cy="7964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7"/>
          <p:cNvSpPr txBox="1"/>
          <p:nvPr>
            <p:ph type="title"/>
          </p:nvPr>
        </p:nvSpPr>
        <p:spPr>
          <a:xfrm>
            <a:off x="311700" y="46689"/>
            <a:ext cx="8520600" cy="72512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800">
                <a:solidFill>
                  <a:srgbClr val="990000"/>
                </a:solidFill>
              </a:rPr>
              <a:t>Federated Learning: Learning without sharing data!</a:t>
            </a:r>
            <a:endParaRPr sz="2800">
              <a:solidFill>
                <a:srgbClr val="990000"/>
              </a:solidFill>
            </a:endParaRPr>
          </a:p>
        </p:txBody>
      </p:sp>
      <p:sp>
        <p:nvSpPr>
          <p:cNvPr id="459" name="Google Shape;459;p57"/>
          <p:cNvSpPr txBox="1"/>
          <p:nvPr/>
        </p:nvSpPr>
        <p:spPr>
          <a:xfrm>
            <a:off x="934092" y="737140"/>
            <a:ext cx="7307826" cy="1238045"/>
          </a:xfrm>
          <a:prstGeom prst="rect">
            <a:avLst/>
          </a:prstGeom>
          <a:noFill/>
          <a:ln>
            <a:noFill/>
          </a:ln>
        </p:spPr>
        <p:txBody>
          <a:bodyPr anchorCtr="0" anchor="t" bIns="45700" lIns="91425" spcFirstLastPara="1" rIns="91425" wrap="square" tIns="45700">
            <a:noAutofit/>
          </a:bodyPr>
          <a:lstStyle/>
          <a:p>
            <a:pPr indent="-257175" lvl="0" marL="257175"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No data shared among data sources</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Training is pushed down to data sources</a:t>
            </a:r>
            <a:endParaRPr b="0" i="0" sz="18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Sources share parameters (e.g., weights, gradients), but parameters are strongly protected (encryption + gradient noise)</a:t>
            </a:r>
            <a:endParaRPr b="0" i="0" sz="1800" u="none" cap="none" strike="noStrike">
              <a:solidFill>
                <a:srgbClr val="000000"/>
              </a:solidFill>
              <a:latin typeface="Arial"/>
              <a:ea typeface="Arial"/>
              <a:cs typeface="Arial"/>
              <a:sym typeface="Arial"/>
            </a:endParaRPr>
          </a:p>
          <a:p>
            <a:pPr indent="-142875" lvl="0" marL="257175"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pic>
        <p:nvPicPr>
          <p:cNvPr id="460" name="Google Shape;460;p57"/>
          <p:cNvPicPr preferRelativeResize="0"/>
          <p:nvPr/>
        </p:nvPicPr>
        <p:blipFill rotWithShape="1">
          <a:blip r:embed="rId3">
            <a:alphaModFix/>
          </a:blip>
          <a:srcRect b="0" l="0" r="0" t="0"/>
          <a:stretch/>
        </p:blipFill>
        <p:spPr>
          <a:xfrm>
            <a:off x="2003382" y="2315989"/>
            <a:ext cx="4494959" cy="2221142"/>
          </a:xfrm>
          <a:prstGeom prst="rect">
            <a:avLst/>
          </a:prstGeom>
          <a:noFill/>
          <a:ln>
            <a:noFill/>
          </a:ln>
        </p:spPr>
      </p:pic>
      <p:sp>
        <p:nvSpPr>
          <p:cNvPr id="461" name="Google Shape;461;p57"/>
          <p:cNvSpPr txBox="1"/>
          <p:nvPr/>
        </p:nvSpPr>
        <p:spPr>
          <a:xfrm>
            <a:off x="3960910" y="2185218"/>
            <a:ext cx="627095" cy="46166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Global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Model</a:t>
            </a:r>
            <a:endParaRPr b="0" i="0" sz="1400" u="none" cap="none" strike="noStrike">
              <a:solidFill>
                <a:srgbClr val="000000"/>
              </a:solidFill>
              <a:latin typeface="Arial"/>
              <a:ea typeface="Arial"/>
              <a:cs typeface="Arial"/>
              <a:sym typeface="Arial"/>
            </a:endParaRPr>
          </a:p>
        </p:txBody>
      </p:sp>
      <p:sp>
        <p:nvSpPr>
          <p:cNvPr id="462" name="Google Shape;462;p57"/>
          <p:cNvSpPr txBox="1"/>
          <p:nvPr/>
        </p:nvSpPr>
        <p:spPr>
          <a:xfrm>
            <a:off x="1973423" y="2964895"/>
            <a:ext cx="601447" cy="461665"/>
          </a:xfrm>
          <a:prstGeom prst="rect">
            <a:avLst/>
          </a:prstGeom>
          <a:solidFill>
            <a:srgbClr val="FFDD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Local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Model</a:t>
            </a:r>
            <a:endParaRPr b="0" i="0" sz="1400" u="none" cap="none" strike="noStrike">
              <a:solidFill>
                <a:srgbClr val="000000"/>
              </a:solidFill>
              <a:latin typeface="Arial"/>
              <a:ea typeface="Arial"/>
              <a:cs typeface="Arial"/>
              <a:sym typeface="Arial"/>
            </a:endParaRPr>
          </a:p>
        </p:txBody>
      </p:sp>
      <p:sp>
        <p:nvSpPr>
          <p:cNvPr id="463" name="Google Shape;463;p57"/>
          <p:cNvSpPr txBox="1"/>
          <p:nvPr/>
        </p:nvSpPr>
        <p:spPr>
          <a:xfrm>
            <a:off x="1973423" y="3734663"/>
            <a:ext cx="601447" cy="461665"/>
          </a:xfrm>
          <a:prstGeom prst="rect">
            <a:avLst/>
          </a:prstGeom>
          <a:solidFill>
            <a:srgbClr val="FFDD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Local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Model</a:t>
            </a:r>
            <a:endParaRPr b="0" i="0" sz="1400" u="none" cap="none" strike="noStrike">
              <a:solidFill>
                <a:srgbClr val="000000"/>
              </a:solidFill>
              <a:latin typeface="Arial"/>
              <a:ea typeface="Arial"/>
              <a:cs typeface="Arial"/>
              <a:sym typeface="Arial"/>
            </a:endParaRPr>
          </a:p>
        </p:txBody>
      </p:sp>
      <p:sp>
        <p:nvSpPr>
          <p:cNvPr id="464" name="Google Shape;464;p57"/>
          <p:cNvSpPr txBox="1"/>
          <p:nvPr/>
        </p:nvSpPr>
        <p:spPr>
          <a:xfrm>
            <a:off x="5874066" y="2950411"/>
            <a:ext cx="601447" cy="461665"/>
          </a:xfrm>
          <a:prstGeom prst="rect">
            <a:avLst/>
          </a:prstGeom>
          <a:solidFill>
            <a:srgbClr val="FFDD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Local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Model</a:t>
            </a:r>
            <a:endParaRPr b="0" i="0" sz="1400" u="none" cap="none" strike="noStrike">
              <a:solidFill>
                <a:srgbClr val="000000"/>
              </a:solidFill>
              <a:latin typeface="Arial"/>
              <a:ea typeface="Arial"/>
              <a:cs typeface="Arial"/>
              <a:sym typeface="Arial"/>
            </a:endParaRPr>
          </a:p>
        </p:txBody>
      </p:sp>
      <p:sp>
        <p:nvSpPr>
          <p:cNvPr id="465" name="Google Shape;465;p57"/>
          <p:cNvSpPr txBox="1"/>
          <p:nvPr/>
        </p:nvSpPr>
        <p:spPr>
          <a:xfrm>
            <a:off x="5874065" y="3734662"/>
            <a:ext cx="601447" cy="461665"/>
          </a:xfrm>
          <a:prstGeom prst="rect">
            <a:avLst/>
          </a:prstGeom>
          <a:solidFill>
            <a:srgbClr val="FFDD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Local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Model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8"/>
          <p:cNvSpPr txBox="1"/>
          <p:nvPr>
            <p:ph type="title"/>
          </p:nvPr>
        </p:nvSpPr>
        <p:spPr>
          <a:xfrm>
            <a:off x="457200" y="164307"/>
            <a:ext cx="8229600" cy="479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 sz="2800"/>
              <a:t>Federated Learning Outperforms any Silo</a:t>
            </a:r>
            <a:endParaRPr/>
          </a:p>
        </p:txBody>
      </p:sp>
      <p:pic>
        <p:nvPicPr>
          <p:cNvPr id="472" name="Google Shape;472;p58"/>
          <p:cNvPicPr preferRelativeResize="0"/>
          <p:nvPr/>
        </p:nvPicPr>
        <p:blipFill rotWithShape="1">
          <a:blip r:embed="rId3">
            <a:alphaModFix/>
          </a:blip>
          <a:srcRect b="0" l="0" r="0" t="6190"/>
          <a:stretch/>
        </p:blipFill>
        <p:spPr>
          <a:xfrm>
            <a:off x="4444989" y="1170770"/>
            <a:ext cx="3214497" cy="3110578"/>
          </a:xfrm>
          <a:prstGeom prst="rect">
            <a:avLst/>
          </a:prstGeom>
          <a:noFill/>
          <a:ln>
            <a:noFill/>
          </a:ln>
        </p:spPr>
      </p:pic>
      <p:pic>
        <p:nvPicPr>
          <p:cNvPr id="473" name="Google Shape;473;p58"/>
          <p:cNvPicPr preferRelativeResize="0"/>
          <p:nvPr/>
        </p:nvPicPr>
        <p:blipFill rotWithShape="1">
          <a:blip r:embed="rId4">
            <a:alphaModFix/>
          </a:blip>
          <a:srcRect b="0" l="0" r="0" t="6860"/>
          <a:stretch/>
        </p:blipFill>
        <p:spPr>
          <a:xfrm>
            <a:off x="1320929" y="1181780"/>
            <a:ext cx="3153505" cy="3099568"/>
          </a:xfrm>
          <a:prstGeom prst="rect">
            <a:avLst/>
          </a:prstGeom>
          <a:noFill/>
          <a:ln>
            <a:noFill/>
          </a:ln>
        </p:spPr>
      </p:pic>
      <p:pic>
        <p:nvPicPr>
          <p:cNvPr descr="Chart&#10;&#10;Description automatically generated" id="474" name="Google Shape;474;p58"/>
          <p:cNvPicPr preferRelativeResize="0"/>
          <p:nvPr/>
        </p:nvPicPr>
        <p:blipFill rotWithShape="1">
          <a:blip r:embed="rId5">
            <a:alphaModFix/>
          </a:blip>
          <a:srcRect b="0" l="0" r="0" t="0"/>
          <a:stretch/>
        </p:blipFill>
        <p:spPr>
          <a:xfrm>
            <a:off x="0" y="2676509"/>
            <a:ext cx="1443356" cy="702890"/>
          </a:xfrm>
          <a:prstGeom prst="rect">
            <a:avLst/>
          </a:prstGeom>
          <a:noFill/>
          <a:ln>
            <a:noFill/>
          </a:ln>
        </p:spPr>
      </p:pic>
      <p:pic>
        <p:nvPicPr>
          <p:cNvPr descr="Chart&#10;&#10;Description automatically generated" id="475" name="Google Shape;475;p58"/>
          <p:cNvPicPr preferRelativeResize="0"/>
          <p:nvPr/>
        </p:nvPicPr>
        <p:blipFill rotWithShape="1">
          <a:blip r:embed="rId6">
            <a:alphaModFix/>
          </a:blip>
          <a:srcRect b="0" l="0" r="0" t="0"/>
          <a:stretch/>
        </p:blipFill>
        <p:spPr>
          <a:xfrm>
            <a:off x="7675168" y="2791370"/>
            <a:ext cx="1439216" cy="700873"/>
          </a:xfrm>
          <a:prstGeom prst="rect">
            <a:avLst/>
          </a:prstGeom>
          <a:noFill/>
          <a:ln>
            <a:noFill/>
          </a:ln>
        </p:spPr>
      </p:pic>
      <p:sp>
        <p:nvSpPr>
          <p:cNvPr id="476" name="Google Shape;476;p58"/>
          <p:cNvSpPr txBox="1"/>
          <p:nvPr/>
        </p:nvSpPr>
        <p:spPr>
          <a:xfrm>
            <a:off x="1314887" y="4219354"/>
            <a:ext cx="626020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2000" u="none" cap="none" strike="noStrike">
                <a:solidFill>
                  <a:srgbClr val="920000"/>
                </a:solidFill>
                <a:latin typeface="Arial"/>
                <a:ea typeface="Arial"/>
                <a:cs typeface="Arial"/>
                <a:sym typeface="Arial"/>
              </a:rPr>
              <a:t>All sites incentivized to join the federation!</a:t>
            </a:r>
            <a:endParaRPr/>
          </a:p>
        </p:txBody>
      </p:sp>
      <p:sp>
        <p:nvSpPr>
          <p:cNvPr id="477" name="Google Shape;477;p58"/>
          <p:cNvSpPr txBox="1"/>
          <p:nvPr/>
        </p:nvSpPr>
        <p:spPr>
          <a:xfrm>
            <a:off x="6373186" y="870377"/>
            <a:ext cx="441146" cy="25391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chemeClr val="lt1"/>
                </a:solidFill>
                <a:latin typeface="Arial"/>
                <a:ea typeface="Arial"/>
                <a:cs typeface="Arial"/>
                <a:sym typeface="Arial"/>
              </a:rPr>
              <a:t>help</a:t>
            </a:r>
            <a:endParaRPr/>
          </a:p>
        </p:txBody>
      </p:sp>
      <p:sp>
        <p:nvSpPr>
          <p:cNvPr id="478" name="Google Shape;478;p58"/>
          <p:cNvSpPr txBox="1"/>
          <p:nvPr/>
        </p:nvSpPr>
        <p:spPr>
          <a:xfrm>
            <a:off x="2623175" y="596785"/>
            <a:ext cx="4044697"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 sz="1800" u="none" cap="none" strike="noStrike">
                <a:solidFill>
                  <a:schemeClr val="dk1"/>
                </a:solidFill>
                <a:latin typeface="Arial"/>
                <a:ea typeface="Arial"/>
                <a:cs typeface="Arial"/>
                <a:sym typeface="Arial"/>
              </a:rPr>
              <a:t>BrainAGE: predict age from MRI scan</a:t>
            </a:r>
            <a:endParaRPr/>
          </a:p>
        </p:txBody>
      </p:sp>
      <p:sp>
        <p:nvSpPr>
          <p:cNvPr id="479" name="Google Shape;479;p58"/>
          <p:cNvSpPr txBox="1"/>
          <p:nvPr/>
        </p:nvSpPr>
        <p:spPr>
          <a:xfrm>
            <a:off x="2268025" y="891998"/>
            <a:ext cx="1475083"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600" u="none" cap="none" strike="noStrike">
                <a:solidFill>
                  <a:srgbClr val="000000"/>
                </a:solidFill>
                <a:latin typeface="Arial"/>
                <a:ea typeface="Arial"/>
                <a:cs typeface="Arial"/>
                <a:sym typeface="Arial"/>
              </a:rPr>
              <a:t>Uniform &amp; IID </a:t>
            </a:r>
            <a:endParaRPr/>
          </a:p>
        </p:txBody>
      </p:sp>
      <p:sp>
        <p:nvSpPr>
          <p:cNvPr id="480" name="Google Shape;480;p58"/>
          <p:cNvSpPr txBox="1"/>
          <p:nvPr/>
        </p:nvSpPr>
        <p:spPr>
          <a:xfrm>
            <a:off x="5320644" y="891998"/>
            <a:ext cx="1997663"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600" u="none" cap="none" strike="noStrike">
                <a:solidFill>
                  <a:srgbClr val="000000"/>
                </a:solidFill>
                <a:latin typeface="Arial"/>
                <a:ea typeface="Arial"/>
                <a:cs typeface="Arial"/>
                <a:sym typeface="Arial"/>
              </a:rPr>
              <a:t>Skewed &amp; Non-IID </a:t>
            </a:r>
            <a:endParaRPr/>
          </a:p>
        </p:txBody>
      </p:sp>
      <p:pic>
        <p:nvPicPr>
          <p:cNvPr id="481" name="Google Shape;481;p58"/>
          <p:cNvPicPr preferRelativeResize="0"/>
          <p:nvPr/>
        </p:nvPicPr>
        <p:blipFill rotWithShape="1">
          <a:blip r:embed="rId7">
            <a:alphaModFix/>
          </a:blip>
          <a:srcRect b="0" l="0" r="0" t="0"/>
          <a:stretch/>
        </p:blipFill>
        <p:spPr>
          <a:xfrm>
            <a:off x="35919" y="1181780"/>
            <a:ext cx="1285010" cy="1398298"/>
          </a:xfrm>
          <a:prstGeom prst="rect">
            <a:avLst/>
          </a:prstGeom>
          <a:noFill/>
          <a:ln>
            <a:noFill/>
          </a:ln>
        </p:spPr>
      </p:pic>
      <p:pic>
        <p:nvPicPr>
          <p:cNvPr descr="Chart&#10;&#10;Description automatically generated" id="482" name="Google Shape;482;p58"/>
          <p:cNvPicPr preferRelativeResize="0"/>
          <p:nvPr/>
        </p:nvPicPr>
        <p:blipFill rotWithShape="1">
          <a:blip r:embed="rId8">
            <a:alphaModFix/>
          </a:blip>
          <a:srcRect b="0" l="0" r="0" t="0"/>
          <a:stretch/>
        </p:blipFill>
        <p:spPr>
          <a:xfrm>
            <a:off x="7631205" y="1153213"/>
            <a:ext cx="1439216" cy="1565309"/>
          </a:xfrm>
          <a:prstGeom prst="rect">
            <a:avLst/>
          </a:prstGeom>
          <a:noFill/>
          <a:ln>
            <a:noFill/>
          </a:ln>
        </p:spPr>
      </p:pic>
      <p:sp>
        <p:nvSpPr>
          <p:cNvPr id="483" name="Google Shape;483;p58"/>
          <p:cNvSpPr txBox="1"/>
          <p:nvPr/>
        </p:nvSpPr>
        <p:spPr>
          <a:xfrm>
            <a:off x="2336870" y="2890095"/>
            <a:ext cx="764953" cy="246221"/>
          </a:xfrm>
          <a:prstGeom prst="rect">
            <a:avLst/>
          </a:prstGeom>
          <a:solidFill>
            <a:srgbClr val="009845"/>
          </a:solidFill>
          <a:ln cap="flat" cmpd="sng" w="9525">
            <a:solidFill>
              <a:srgbClr val="00984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000" u="none" cap="none" strike="noStrike">
                <a:solidFill>
                  <a:schemeClr val="lt1"/>
                </a:solidFill>
                <a:latin typeface="Arial"/>
                <a:ea typeface="Arial"/>
                <a:cs typeface="Arial"/>
                <a:sym typeface="Arial"/>
              </a:rPr>
              <a:t>Federated</a:t>
            </a:r>
            <a:endParaRPr b="0" i="0" sz="1050" u="none" cap="none" strike="noStrike">
              <a:solidFill>
                <a:schemeClr val="lt1"/>
              </a:solidFill>
              <a:latin typeface="Arial"/>
              <a:ea typeface="Arial"/>
              <a:cs typeface="Arial"/>
              <a:sym typeface="Arial"/>
            </a:endParaRPr>
          </a:p>
        </p:txBody>
      </p:sp>
      <p:sp>
        <p:nvSpPr>
          <p:cNvPr id="484" name="Google Shape;484;p58"/>
          <p:cNvSpPr txBox="1"/>
          <p:nvPr/>
        </p:nvSpPr>
        <p:spPr>
          <a:xfrm>
            <a:off x="3632063" y="2147061"/>
            <a:ext cx="461986" cy="246221"/>
          </a:xfrm>
          <a:prstGeom prst="rect">
            <a:avLst/>
          </a:prstGeom>
          <a:solidFill>
            <a:srgbClr val="95373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00" u="none" cap="none" strike="noStrike">
                <a:solidFill>
                  <a:schemeClr val="lt1"/>
                </a:solidFill>
                <a:latin typeface="Arial"/>
                <a:ea typeface="Arial"/>
                <a:cs typeface="Arial"/>
                <a:sym typeface="Arial"/>
              </a:rPr>
              <a:t>Silos</a:t>
            </a:r>
            <a:endParaRPr/>
          </a:p>
        </p:txBody>
      </p:sp>
      <p:sp>
        <p:nvSpPr>
          <p:cNvPr id="485" name="Google Shape;485;p58"/>
          <p:cNvSpPr txBox="1"/>
          <p:nvPr/>
        </p:nvSpPr>
        <p:spPr>
          <a:xfrm>
            <a:off x="4978097" y="3087617"/>
            <a:ext cx="764953" cy="246221"/>
          </a:xfrm>
          <a:prstGeom prst="rect">
            <a:avLst/>
          </a:prstGeom>
          <a:solidFill>
            <a:srgbClr val="009845"/>
          </a:solidFill>
          <a:ln cap="flat" cmpd="sng" w="9525">
            <a:solidFill>
              <a:srgbClr val="00984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000" u="none" cap="none" strike="noStrike">
                <a:solidFill>
                  <a:schemeClr val="lt1"/>
                </a:solidFill>
                <a:latin typeface="Arial"/>
                <a:ea typeface="Arial"/>
                <a:cs typeface="Arial"/>
                <a:sym typeface="Arial"/>
              </a:rPr>
              <a:t>Federated</a:t>
            </a:r>
            <a:endParaRPr/>
          </a:p>
        </p:txBody>
      </p:sp>
      <p:sp>
        <p:nvSpPr>
          <p:cNvPr id="486" name="Google Shape;486;p58"/>
          <p:cNvSpPr txBox="1"/>
          <p:nvPr/>
        </p:nvSpPr>
        <p:spPr>
          <a:xfrm>
            <a:off x="6637656" y="1967730"/>
            <a:ext cx="461986" cy="246221"/>
          </a:xfrm>
          <a:prstGeom prst="rect">
            <a:avLst/>
          </a:prstGeom>
          <a:solidFill>
            <a:srgbClr val="95373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00" u="none" cap="none" strike="noStrike">
                <a:solidFill>
                  <a:schemeClr val="lt1"/>
                </a:solidFill>
                <a:latin typeface="Arial"/>
                <a:ea typeface="Arial"/>
                <a:cs typeface="Arial"/>
                <a:sym typeface="Arial"/>
              </a:rPr>
              <a:t>Silos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9"/>
          <p:cNvSpPr txBox="1"/>
          <p:nvPr>
            <p:ph type="title"/>
          </p:nvPr>
        </p:nvSpPr>
        <p:spPr>
          <a:xfrm>
            <a:off x="457200" y="164296"/>
            <a:ext cx="7851300" cy="51399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 sz="2800"/>
              <a:t>Secure Federated Learning</a:t>
            </a:r>
            <a:endParaRPr sz="2800"/>
          </a:p>
        </p:txBody>
      </p:sp>
      <p:pic>
        <p:nvPicPr>
          <p:cNvPr id="492" name="Google Shape;492;p59"/>
          <p:cNvPicPr preferRelativeResize="0"/>
          <p:nvPr/>
        </p:nvPicPr>
        <p:blipFill rotWithShape="1">
          <a:blip r:embed="rId3">
            <a:alphaModFix/>
          </a:blip>
          <a:srcRect b="21841" l="0" r="0" t="0"/>
          <a:stretch/>
        </p:blipFill>
        <p:spPr>
          <a:xfrm>
            <a:off x="1528680" y="992372"/>
            <a:ext cx="7558838" cy="3595530"/>
          </a:xfrm>
          <a:prstGeom prst="rect">
            <a:avLst/>
          </a:prstGeom>
          <a:noFill/>
          <a:ln>
            <a:noFill/>
          </a:ln>
        </p:spPr>
      </p:pic>
      <p:sp>
        <p:nvSpPr>
          <p:cNvPr id="493" name="Google Shape;493;p59"/>
          <p:cNvSpPr txBox="1"/>
          <p:nvPr/>
        </p:nvSpPr>
        <p:spPr>
          <a:xfrm>
            <a:off x="188174" y="2034021"/>
            <a:ext cx="238398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 sz="1600" u="none" cap="none" strike="noStrike">
                <a:solidFill>
                  <a:srgbClr val="990000"/>
                </a:solidFill>
                <a:latin typeface="Arial"/>
                <a:ea typeface="Arial"/>
                <a:cs typeface="Arial"/>
                <a:sym typeface="Arial"/>
              </a:rPr>
              <a:t>Encrypted Transmission</a:t>
            </a:r>
            <a:endParaRPr/>
          </a:p>
          <a:p>
            <a:pPr indent="0" lvl="0" marL="0" marR="0" rtl="0" algn="l">
              <a:lnSpc>
                <a:spcPct val="100000"/>
              </a:lnSpc>
              <a:spcBef>
                <a:spcPts val="0"/>
              </a:spcBef>
              <a:spcAft>
                <a:spcPts val="0"/>
              </a:spcAft>
              <a:buNone/>
            </a:pPr>
            <a:r>
              <a:rPr b="0" i="1" lang="en" sz="1600" u="none" cap="none" strike="noStrike">
                <a:solidFill>
                  <a:srgbClr val="990000"/>
                </a:solidFill>
                <a:latin typeface="Arial"/>
                <a:ea typeface="Arial"/>
                <a:cs typeface="Arial"/>
                <a:sym typeface="Arial"/>
              </a:rPr>
              <a:t>(of model parameters)</a:t>
            </a:r>
            <a:endParaRPr/>
          </a:p>
        </p:txBody>
      </p:sp>
      <p:sp>
        <p:nvSpPr>
          <p:cNvPr id="494" name="Google Shape;494;p59"/>
          <p:cNvSpPr txBox="1"/>
          <p:nvPr/>
        </p:nvSpPr>
        <p:spPr>
          <a:xfrm>
            <a:off x="667471" y="1292203"/>
            <a:ext cx="190468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 sz="1600" u="none" cap="none" strike="noStrike">
                <a:solidFill>
                  <a:srgbClr val="990000"/>
                </a:solidFill>
                <a:latin typeface="Arial"/>
                <a:ea typeface="Arial"/>
                <a:cs typeface="Arial"/>
                <a:sym typeface="Arial"/>
              </a:rPr>
              <a:t>Encrypted </a:t>
            </a:r>
            <a:endParaRPr/>
          </a:p>
          <a:p>
            <a:pPr indent="0" lvl="0" marL="0" marR="0" rtl="0" algn="l">
              <a:lnSpc>
                <a:spcPct val="100000"/>
              </a:lnSpc>
              <a:spcBef>
                <a:spcPts val="0"/>
              </a:spcBef>
              <a:spcAft>
                <a:spcPts val="0"/>
              </a:spcAft>
              <a:buNone/>
            </a:pPr>
            <a:r>
              <a:rPr b="0" i="1" lang="en" sz="1600" u="none" cap="none" strike="noStrike">
                <a:solidFill>
                  <a:srgbClr val="990000"/>
                </a:solidFill>
                <a:latin typeface="Arial"/>
                <a:ea typeface="Arial"/>
                <a:cs typeface="Arial"/>
                <a:sym typeface="Arial"/>
              </a:rPr>
              <a:t>Model Aggregation</a:t>
            </a:r>
            <a:endParaRPr/>
          </a:p>
        </p:txBody>
      </p:sp>
      <p:sp>
        <p:nvSpPr>
          <p:cNvPr id="495" name="Google Shape;495;p59"/>
          <p:cNvSpPr txBox="1"/>
          <p:nvPr/>
        </p:nvSpPr>
        <p:spPr>
          <a:xfrm>
            <a:off x="188174" y="3588528"/>
            <a:ext cx="125547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 sz="1600" u="none" cap="none" strike="noStrike">
                <a:solidFill>
                  <a:srgbClr val="990000"/>
                </a:solidFill>
                <a:latin typeface="Arial"/>
                <a:ea typeface="Arial"/>
                <a:cs typeface="Arial"/>
                <a:sym typeface="Arial"/>
              </a:rPr>
              <a:t>Data never </a:t>
            </a:r>
            <a:br>
              <a:rPr b="0" i="1" lang="en" sz="1600" u="none" cap="none" strike="noStrike">
                <a:solidFill>
                  <a:srgbClr val="990000"/>
                </a:solidFill>
                <a:latin typeface="Arial"/>
                <a:ea typeface="Arial"/>
                <a:cs typeface="Arial"/>
                <a:sym typeface="Arial"/>
              </a:rPr>
            </a:br>
            <a:r>
              <a:rPr b="0" i="1" lang="en" sz="1600" u="none" cap="none" strike="noStrike">
                <a:solidFill>
                  <a:srgbClr val="990000"/>
                </a:solidFill>
                <a:latin typeface="Arial"/>
                <a:ea typeface="Arial"/>
                <a:cs typeface="Arial"/>
                <a:sym typeface="Arial"/>
              </a:rPr>
              <a:t>leave sites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164" name="Google Shape;164;p33"/>
          <p:cNvGrpSpPr/>
          <p:nvPr/>
        </p:nvGrpSpPr>
        <p:grpSpPr>
          <a:xfrm>
            <a:off x="0" y="972167"/>
            <a:ext cx="9144000" cy="45568"/>
            <a:chOff x="0" y="972167"/>
            <a:chExt cx="9144000" cy="45568"/>
          </a:xfrm>
        </p:grpSpPr>
        <p:cxnSp>
          <p:nvCxnSpPr>
            <p:cNvPr id="165" name="Google Shape;165;p33"/>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166" name="Google Shape;166;p33"/>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167" name="Google Shape;167;p33"/>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
        <p:nvSpPr>
          <p:cNvPr id="168" name="Google Shape;168;p33"/>
          <p:cNvSpPr txBox="1"/>
          <p:nvPr/>
        </p:nvSpPr>
        <p:spPr>
          <a:xfrm>
            <a:off x="212800" y="-141950"/>
            <a:ext cx="7833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Times New Roman"/>
                <a:ea typeface="Times New Roman"/>
                <a:cs typeface="Times New Roman"/>
                <a:sym typeface="Times New Roman"/>
              </a:rPr>
              <a:t>Pyleoclim: A Python Package for the Analysis of Paleoclimate Data</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Prof. Deborah Khider and Prof. Julien Emile-Geay</a:t>
            </a:r>
            <a:endParaRPr sz="2000">
              <a:latin typeface="Times New Roman"/>
              <a:ea typeface="Times New Roman"/>
              <a:cs typeface="Times New Roman"/>
              <a:sym typeface="Times New Roman"/>
            </a:endParaRPr>
          </a:p>
        </p:txBody>
      </p:sp>
      <p:pic>
        <p:nvPicPr>
          <p:cNvPr id="169" name="Google Shape;169;p33"/>
          <p:cNvPicPr preferRelativeResize="0"/>
          <p:nvPr/>
        </p:nvPicPr>
        <p:blipFill>
          <a:blip r:embed="rId3">
            <a:alphaModFix/>
          </a:blip>
          <a:stretch>
            <a:fillRect/>
          </a:stretch>
        </p:blipFill>
        <p:spPr>
          <a:xfrm>
            <a:off x="7978642" y="0"/>
            <a:ext cx="1165358" cy="1157100"/>
          </a:xfrm>
          <a:prstGeom prst="rect">
            <a:avLst/>
          </a:prstGeom>
          <a:noFill/>
          <a:ln>
            <a:noFill/>
          </a:ln>
        </p:spPr>
      </p:pic>
      <p:sp>
        <p:nvSpPr>
          <p:cNvPr id="170" name="Google Shape;170;p33"/>
          <p:cNvSpPr/>
          <p:nvPr/>
        </p:nvSpPr>
        <p:spPr>
          <a:xfrm>
            <a:off x="118375" y="1157100"/>
            <a:ext cx="2901000" cy="1319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3"/>
          <p:cNvSpPr txBox="1"/>
          <p:nvPr/>
        </p:nvSpPr>
        <p:spPr>
          <a:xfrm>
            <a:off x="212800" y="1247400"/>
            <a:ext cx="28158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C78D8"/>
                </a:solidFill>
              </a:rPr>
              <a:t>We have feature requests!</a:t>
            </a:r>
            <a:endParaRPr sz="1600">
              <a:solidFill>
                <a:srgbClr val="3C78D8"/>
              </a:solidFill>
            </a:endParaRPr>
          </a:p>
        </p:txBody>
      </p:sp>
      <p:sp>
        <p:nvSpPr>
          <p:cNvPr id="172" name="Google Shape;172;p33"/>
          <p:cNvSpPr txBox="1"/>
          <p:nvPr/>
        </p:nvSpPr>
        <p:spPr>
          <a:xfrm>
            <a:off x="212800" y="1647600"/>
            <a:ext cx="2815800" cy="8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Visualization, data validation, outlier detection, fluctuation analysis. </a:t>
            </a:r>
            <a:endParaRPr/>
          </a:p>
          <a:p>
            <a:pPr indent="0" lvl="0" marL="0" rtl="0" algn="l">
              <a:spcBef>
                <a:spcPts val="0"/>
              </a:spcBef>
              <a:spcAft>
                <a:spcPts val="0"/>
              </a:spcAft>
              <a:buNone/>
            </a:pPr>
            <a:r>
              <a:t/>
            </a:r>
            <a:endParaRPr/>
          </a:p>
        </p:txBody>
      </p:sp>
      <p:pic>
        <p:nvPicPr>
          <p:cNvPr id="173" name="Google Shape;173;p33"/>
          <p:cNvPicPr preferRelativeResize="0"/>
          <p:nvPr/>
        </p:nvPicPr>
        <p:blipFill>
          <a:blip r:embed="rId4">
            <a:alphaModFix/>
          </a:blip>
          <a:stretch>
            <a:fillRect/>
          </a:stretch>
        </p:blipFill>
        <p:spPr>
          <a:xfrm>
            <a:off x="61488" y="2553969"/>
            <a:ext cx="2910224" cy="2098681"/>
          </a:xfrm>
          <a:prstGeom prst="rect">
            <a:avLst/>
          </a:prstGeom>
          <a:noFill/>
          <a:ln>
            <a:noFill/>
          </a:ln>
        </p:spPr>
      </p:pic>
      <p:sp>
        <p:nvSpPr>
          <p:cNvPr id="174" name="Google Shape;174;p33"/>
          <p:cNvSpPr/>
          <p:nvPr/>
        </p:nvSpPr>
        <p:spPr>
          <a:xfrm>
            <a:off x="3170275" y="1157100"/>
            <a:ext cx="2901000" cy="349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3"/>
          <p:cNvSpPr txBox="1"/>
          <p:nvPr/>
        </p:nvSpPr>
        <p:spPr>
          <a:xfrm>
            <a:off x="3403350" y="1247400"/>
            <a:ext cx="23373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C78D8"/>
                </a:solidFill>
              </a:rPr>
              <a:t>How can you help?</a:t>
            </a:r>
            <a:endParaRPr sz="1600">
              <a:solidFill>
                <a:srgbClr val="3C78D8"/>
              </a:solidFill>
            </a:endParaRPr>
          </a:p>
        </p:txBody>
      </p:sp>
      <p:sp>
        <p:nvSpPr>
          <p:cNvPr id="176" name="Google Shape;176;p33"/>
          <p:cNvSpPr txBox="1"/>
          <p:nvPr/>
        </p:nvSpPr>
        <p:spPr>
          <a:xfrm>
            <a:off x="3177450" y="1697975"/>
            <a:ext cx="2815800" cy="2349600"/>
          </a:xfrm>
          <a:prstGeom prst="rect">
            <a:avLst/>
          </a:prstGeom>
          <a:noFill/>
          <a:ln>
            <a:noFill/>
          </a:ln>
        </p:spPr>
        <p:txBody>
          <a:bodyPr anchorCtr="0" anchor="t" bIns="91425" lIns="91425" spcFirstLastPara="1" rIns="91425" wrap="square" tIns="91425">
            <a:noAutofit/>
          </a:bodyPr>
          <a:lstStyle/>
          <a:p>
            <a:pPr indent="-203200" lvl="0" marL="228600" rtl="0" algn="l">
              <a:spcBef>
                <a:spcPts val="0"/>
              </a:spcBef>
              <a:spcAft>
                <a:spcPts val="0"/>
              </a:spcAft>
              <a:buSzPts val="1400"/>
              <a:buAutoNum type="arabicPeriod"/>
            </a:pPr>
            <a:r>
              <a:rPr b="1" lang="en"/>
              <a:t>Set your time commitment! </a:t>
            </a:r>
            <a:endParaRPr b="1"/>
          </a:p>
          <a:p>
            <a:pPr indent="-203200" lvl="0" marL="228600" rtl="0" algn="l">
              <a:spcBef>
                <a:spcPts val="0"/>
              </a:spcBef>
              <a:spcAft>
                <a:spcPts val="0"/>
              </a:spcAft>
              <a:buSzPts val="1400"/>
              <a:buAutoNum type="arabicPeriod"/>
            </a:pPr>
            <a:r>
              <a:rPr lang="en"/>
              <a:t>Pick your issue based on interest, skills, and time</a:t>
            </a:r>
            <a:endParaRPr/>
          </a:p>
          <a:p>
            <a:pPr indent="-203200" lvl="0" marL="228600" rtl="0" algn="l">
              <a:spcBef>
                <a:spcPts val="0"/>
              </a:spcBef>
              <a:spcAft>
                <a:spcPts val="0"/>
              </a:spcAft>
              <a:buSzPts val="1400"/>
              <a:buAutoNum type="arabicPeriod"/>
            </a:pPr>
            <a:r>
              <a:rPr lang="en"/>
              <a:t>Work on your issue in a Notebook</a:t>
            </a:r>
            <a:endParaRPr/>
          </a:p>
          <a:p>
            <a:pPr indent="-203200" lvl="0" marL="228600" rtl="0" algn="l">
              <a:spcBef>
                <a:spcPts val="0"/>
              </a:spcBef>
              <a:spcAft>
                <a:spcPts val="0"/>
              </a:spcAft>
              <a:buSzPts val="1400"/>
              <a:buAutoNum type="arabicPeriod"/>
            </a:pPr>
            <a:r>
              <a:rPr lang="en"/>
              <a:t>Integrate your functionality into Pyleoclim</a:t>
            </a:r>
            <a:endParaRPr/>
          </a:p>
          <a:p>
            <a:pPr indent="-203200" lvl="0" marL="228600" rtl="0" algn="l">
              <a:spcBef>
                <a:spcPts val="0"/>
              </a:spcBef>
              <a:spcAft>
                <a:spcPts val="0"/>
              </a:spcAft>
              <a:buSzPts val="1400"/>
              <a:buAutoNum type="arabicPeriod"/>
            </a:pPr>
            <a:r>
              <a:rPr lang="en"/>
              <a:t>Write CI tests</a:t>
            </a:r>
            <a:endParaRPr/>
          </a:p>
          <a:p>
            <a:pPr indent="-203200" lvl="0" marL="228600" rtl="0" algn="l">
              <a:spcBef>
                <a:spcPts val="0"/>
              </a:spcBef>
              <a:spcAft>
                <a:spcPts val="0"/>
              </a:spcAft>
              <a:buSzPts val="1400"/>
              <a:buAutoNum type="arabicPeriod"/>
            </a:pPr>
            <a:r>
              <a:rPr lang="en"/>
              <a:t>Write Documentation</a:t>
            </a:r>
            <a:endParaRPr/>
          </a:p>
          <a:p>
            <a:pPr indent="-203200" lvl="0" marL="228600" rtl="0" algn="l">
              <a:spcBef>
                <a:spcPts val="0"/>
              </a:spcBef>
              <a:spcAft>
                <a:spcPts val="0"/>
              </a:spcAft>
              <a:buSzPts val="1400"/>
              <a:buAutoNum type="arabicPeriod"/>
            </a:pPr>
            <a:r>
              <a:rPr lang="en"/>
              <a:t>Write a Tutorial Notebook to teach scientists about your functionality!</a:t>
            </a:r>
            <a:endParaRPr/>
          </a:p>
        </p:txBody>
      </p:sp>
      <p:sp>
        <p:nvSpPr>
          <p:cNvPr id="177" name="Google Shape;177;p33"/>
          <p:cNvSpPr txBox="1"/>
          <p:nvPr/>
        </p:nvSpPr>
        <p:spPr>
          <a:xfrm>
            <a:off x="3253650" y="4599600"/>
            <a:ext cx="3000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5"/>
              </a:rPr>
              <a:t>http://linked.earth/PyleoTutorials/intro.html</a:t>
            </a:r>
            <a:endParaRPr/>
          </a:p>
          <a:p>
            <a:pPr indent="0" lvl="0" marL="0" rtl="0" algn="l">
              <a:spcBef>
                <a:spcPts val="0"/>
              </a:spcBef>
              <a:spcAft>
                <a:spcPts val="0"/>
              </a:spcAft>
              <a:buNone/>
            </a:pPr>
            <a:r>
              <a:rPr lang="en" sz="1100" u="sng">
                <a:solidFill>
                  <a:schemeClr val="hlink"/>
                </a:solidFill>
                <a:hlinkClick r:id="rId6"/>
              </a:rPr>
              <a:t>khider@usc.edu</a:t>
            </a:r>
            <a:r>
              <a:rPr lang="en" sz="1000"/>
              <a:t>;</a:t>
            </a:r>
            <a:r>
              <a:rPr lang="en" sz="1300"/>
              <a:t> </a:t>
            </a:r>
            <a:r>
              <a:rPr lang="en" sz="1300" u="sng">
                <a:solidFill>
                  <a:schemeClr val="hlink"/>
                </a:solidFill>
                <a:hlinkClick r:id="rId7"/>
              </a:rPr>
              <a:t>julieneg@usc.edu</a:t>
            </a:r>
            <a:r>
              <a:rPr lang="en"/>
              <a:t> </a:t>
            </a:r>
            <a:endParaRPr/>
          </a:p>
        </p:txBody>
      </p:sp>
      <p:sp>
        <p:nvSpPr>
          <p:cNvPr id="178" name="Google Shape;178;p33"/>
          <p:cNvSpPr/>
          <p:nvPr/>
        </p:nvSpPr>
        <p:spPr>
          <a:xfrm>
            <a:off x="6212950" y="1195950"/>
            <a:ext cx="2901000" cy="1795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3"/>
          <p:cNvSpPr txBox="1"/>
          <p:nvPr/>
        </p:nvSpPr>
        <p:spPr>
          <a:xfrm>
            <a:off x="6921550" y="1247400"/>
            <a:ext cx="14838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C78D8"/>
                </a:solidFill>
              </a:rPr>
              <a:t>Skills needed</a:t>
            </a:r>
            <a:endParaRPr sz="1600">
              <a:solidFill>
                <a:srgbClr val="3C78D8"/>
              </a:solidFill>
            </a:endParaRPr>
          </a:p>
        </p:txBody>
      </p:sp>
      <p:sp>
        <p:nvSpPr>
          <p:cNvPr id="180" name="Google Shape;180;p33"/>
          <p:cNvSpPr/>
          <p:nvPr/>
        </p:nvSpPr>
        <p:spPr>
          <a:xfrm>
            <a:off x="6212950" y="3106750"/>
            <a:ext cx="2901000" cy="1795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3"/>
          <p:cNvSpPr txBox="1"/>
          <p:nvPr/>
        </p:nvSpPr>
        <p:spPr>
          <a:xfrm>
            <a:off x="6230175" y="1581875"/>
            <a:ext cx="2741700" cy="11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Depends on issue</a:t>
            </a:r>
            <a:endParaRPr/>
          </a:p>
          <a:p>
            <a:pPr indent="0" lvl="0" marL="0" rtl="0" algn="l">
              <a:spcBef>
                <a:spcPts val="0"/>
              </a:spcBef>
              <a:spcAft>
                <a:spcPts val="0"/>
              </a:spcAft>
              <a:buNone/>
            </a:pPr>
            <a:r>
              <a:rPr lang="en" u="sng"/>
              <a:t>Basic</a:t>
            </a:r>
            <a:r>
              <a:rPr lang="en"/>
              <a:t>: </a:t>
            </a:r>
            <a:r>
              <a:rPr lang="en"/>
              <a:t>Python, NumPy, Matplotlib</a:t>
            </a:r>
            <a:endParaRPr/>
          </a:p>
          <a:p>
            <a:pPr indent="0" lvl="0" marL="0" rtl="0" algn="l">
              <a:spcBef>
                <a:spcPts val="0"/>
              </a:spcBef>
              <a:spcAft>
                <a:spcPts val="0"/>
              </a:spcAft>
              <a:buNone/>
            </a:pPr>
            <a:r>
              <a:rPr lang="en" u="sng"/>
              <a:t>Advanced:</a:t>
            </a:r>
            <a:r>
              <a:rPr lang="en"/>
              <a:t> unsupervised learning, scikit-learn, seaborn, pandas </a:t>
            </a:r>
            <a:endParaRPr/>
          </a:p>
        </p:txBody>
      </p:sp>
      <p:sp>
        <p:nvSpPr>
          <p:cNvPr id="182" name="Google Shape;182;p33"/>
          <p:cNvSpPr txBox="1"/>
          <p:nvPr/>
        </p:nvSpPr>
        <p:spPr>
          <a:xfrm>
            <a:off x="6632275" y="3169975"/>
            <a:ext cx="21999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C78D8"/>
                </a:solidFill>
              </a:rPr>
              <a:t>What you will learn</a:t>
            </a:r>
            <a:endParaRPr sz="1600">
              <a:solidFill>
                <a:srgbClr val="3C78D8"/>
              </a:solidFill>
            </a:endParaRPr>
          </a:p>
        </p:txBody>
      </p:sp>
      <p:sp>
        <p:nvSpPr>
          <p:cNvPr id="183" name="Google Shape;183;p33"/>
          <p:cNvSpPr txBox="1"/>
          <p:nvPr/>
        </p:nvSpPr>
        <p:spPr>
          <a:xfrm>
            <a:off x="6269850" y="3498800"/>
            <a:ext cx="2815800" cy="12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Timeseries analysis, code packaging, project management, GitHub, containerization, </a:t>
            </a:r>
            <a:r>
              <a:rPr lang="en"/>
              <a:t>building</a:t>
            </a:r>
            <a:r>
              <a:rPr lang="en"/>
              <a:t> tutorials and documentation, JupyterBook, open source development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0"/>
          <p:cNvSpPr txBox="1"/>
          <p:nvPr>
            <p:ph type="title"/>
          </p:nvPr>
        </p:nvSpPr>
        <p:spPr>
          <a:xfrm>
            <a:off x="275063" y="97600"/>
            <a:ext cx="8346423" cy="69249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
              <a:t>Secure Aggregation with </a:t>
            </a:r>
            <a:r>
              <a:rPr lang="en">
                <a:solidFill>
                  <a:srgbClr val="82170F"/>
                </a:solidFill>
              </a:rPr>
              <a:t>Fully Homomorphic Encryption</a:t>
            </a:r>
            <a:endParaRPr/>
          </a:p>
        </p:txBody>
      </p:sp>
      <p:pic>
        <p:nvPicPr>
          <p:cNvPr id="501" name="Google Shape;501;p60"/>
          <p:cNvPicPr preferRelativeResize="0"/>
          <p:nvPr/>
        </p:nvPicPr>
        <p:blipFill rotWithShape="1">
          <a:blip r:embed="rId3">
            <a:alphaModFix/>
          </a:blip>
          <a:srcRect b="0" l="0" r="0" t="0"/>
          <a:stretch/>
        </p:blipFill>
        <p:spPr>
          <a:xfrm>
            <a:off x="3747141" y="970915"/>
            <a:ext cx="5187971" cy="3656117"/>
          </a:xfrm>
          <a:prstGeom prst="rect">
            <a:avLst/>
          </a:prstGeom>
          <a:noFill/>
          <a:ln>
            <a:noFill/>
          </a:ln>
        </p:spPr>
      </p:pic>
      <p:sp>
        <p:nvSpPr>
          <p:cNvPr id="502" name="Google Shape;502;p60"/>
          <p:cNvSpPr txBox="1"/>
          <p:nvPr/>
        </p:nvSpPr>
        <p:spPr>
          <a:xfrm>
            <a:off x="296579" y="1083795"/>
            <a:ext cx="3541892" cy="2308324"/>
          </a:xfrm>
          <a:prstGeom prst="rect">
            <a:avLst/>
          </a:prstGeom>
          <a:solidFill>
            <a:schemeClr val="lt1"/>
          </a:solid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Federated Training with Fully Homomorphic Encryption (FHE) learns model with </a:t>
            </a:r>
            <a:br>
              <a:rPr b="0" i="0" lang="en" sz="1800" u="none" cap="none" strike="noStrike">
                <a:solidFill>
                  <a:srgbClr val="000000"/>
                </a:solidFill>
                <a:latin typeface="Arial"/>
                <a:ea typeface="Arial"/>
                <a:cs typeface="Arial"/>
                <a:sym typeface="Arial"/>
              </a:rPr>
            </a:br>
            <a:r>
              <a:rPr b="1" i="0" lang="en" sz="1800" u="none" cap="none" strike="noStrike">
                <a:solidFill>
                  <a:srgbClr val="82170F"/>
                </a:solidFill>
                <a:latin typeface="Arial"/>
                <a:ea typeface="Arial"/>
                <a:cs typeface="Arial"/>
                <a:sym typeface="Arial"/>
              </a:rPr>
              <a:t>same learning performance</a:t>
            </a:r>
            <a:endParaRPr/>
          </a:p>
          <a:p>
            <a:pPr indent="-100013" lvl="0" marL="214313" marR="0" rtl="0" algn="l">
              <a:lnSpc>
                <a:spcPct val="100000"/>
              </a:lnSpc>
              <a:spcBef>
                <a:spcPts val="0"/>
              </a:spcBef>
              <a:spcAft>
                <a:spcPts val="0"/>
              </a:spcAft>
              <a:buClr>
                <a:srgbClr val="000000"/>
              </a:buClr>
              <a:buSzPts val="1800"/>
              <a:buFont typeface="Arial"/>
              <a:buNone/>
            </a:pPr>
            <a:r>
              <a:t/>
            </a:r>
            <a:endParaRPr b="1" i="0" sz="1800" u="none" cap="none" strike="noStrike">
              <a:solidFill>
                <a:srgbClr val="82170F"/>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800"/>
              <a:buFont typeface="Arial"/>
              <a:buChar char="•"/>
            </a:pPr>
            <a:r>
              <a:rPr b="0" i="0" lang="en" sz="1800" u="none" cap="none" strike="noStrike">
                <a:solidFill>
                  <a:schemeClr val="dk1"/>
                </a:solidFill>
                <a:latin typeface="Arial"/>
                <a:ea typeface="Arial"/>
                <a:cs typeface="Arial"/>
                <a:sym typeface="Arial"/>
              </a:rPr>
              <a:t>CKKS FHE (Optimized)</a:t>
            </a:r>
            <a:endParaRPr/>
          </a:p>
          <a:p>
            <a:pPr indent="-100013" lvl="0" marL="214313"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Low overhead (</a:t>
            </a:r>
            <a:r>
              <a:rPr b="0" i="0" lang="en" sz="1800" u="none" cap="none" strike="noStrike">
                <a:solidFill>
                  <a:srgbClr val="990000"/>
                </a:solidFill>
                <a:latin typeface="Arial"/>
                <a:ea typeface="Arial"/>
                <a:cs typeface="Arial"/>
                <a:sym typeface="Arial"/>
              </a:rPr>
              <a:t>~</a:t>
            </a:r>
            <a:r>
              <a:rPr b="1" i="0" lang="en" sz="1800" u="none" cap="none" strike="noStrike">
                <a:solidFill>
                  <a:srgbClr val="82170F"/>
                </a:solidFill>
                <a:latin typeface="Arial"/>
                <a:ea typeface="Arial"/>
                <a:cs typeface="Arial"/>
                <a:sym typeface="Arial"/>
              </a:rPr>
              <a:t>7%)</a:t>
            </a:r>
            <a:endParaRPr/>
          </a:p>
        </p:txBody>
      </p:sp>
      <p:sp>
        <p:nvSpPr>
          <p:cNvPr id="503" name="Google Shape;503;p60"/>
          <p:cNvSpPr txBox="1"/>
          <p:nvPr/>
        </p:nvSpPr>
        <p:spPr>
          <a:xfrm>
            <a:off x="7481404" y="4047529"/>
            <a:ext cx="166259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 sz="800" u="none" cap="none" strike="noStrike">
                <a:solidFill>
                  <a:srgbClr val="FF0000"/>
                </a:solidFill>
                <a:latin typeface="Arial"/>
                <a:ea typeface="Arial"/>
                <a:cs typeface="Arial"/>
                <a:sym typeface="Arial"/>
              </a:rPr>
              <a:t>*</a:t>
            </a:r>
            <a:r>
              <a:rPr b="0" i="1" lang="en" sz="800" u="none" cap="none" strike="noStrike">
                <a:solidFill>
                  <a:srgbClr val="000000"/>
                </a:solidFill>
                <a:latin typeface="Arial"/>
                <a:ea typeface="Arial"/>
                <a:cs typeface="Arial"/>
                <a:sym typeface="Arial"/>
              </a:rPr>
              <a:t> Vertical bars are time to complete 20 federation rounds.</a:t>
            </a:r>
            <a:endParaRPr/>
          </a:p>
        </p:txBody>
      </p:sp>
      <p:sp>
        <p:nvSpPr>
          <p:cNvPr id="504" name="Google Shape;504;p60"/>
          <p:cNvSpPr txBox="1"/>
          <p:nvPr/>
        </p:nvSpPr>
        <p:spPr>
          <a:xfrm>
            <a:off x="0" y="4746837"/>
            <a:ext cx="9144000"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900" u="none" cap="none" strike="noStrike">
                <a:solidFill>
                  <a:srgbClr val="222222"/>
                </a:solidFill>
                <a:latin typeface="Arial"/>
                <a:ea typeface="Arial"/>
                <a:cs typeface="Arial"/>
                <a:sym typeface="Arial"/>
              </a:rPr>
              <a:t>Stripelis, Gupta, Saleem, Dhinagar, Ghai, Sanchez, Anastasiou, Asghar, Steeg</a:t>
            </a:r>
            <a:r>
              <a:rPr lang="en" sz="900">
                <a:solidFill>
                  <a:srgbClr val="222222"/>
                </a:solidFill>
              </a:rPr>
              <a:t>,</a:t>
            </a:r>
            <a:r>
              <a:rPr b="0" i="0" lang="en" sz="900" u="none" cap="none" strike="noStrike">
                <a:solidFill>
                  <a:srgbClr val="222222"/>
                </a:solidFill>
                <a:latin typeface="Arial"/>
                <a:ea typeface="Arial"/>
                <a:cs typeface="Arial"/>
                <a:sym typeface="Arial"/>
              </a:rPr>
              <a:t> Ravi, Naveed, Thompson, Ambite, 2022. Secure Federated Learning for Neuroimaging. </a:t>
            </a:r>
            <a:r>
              <a:rPr b="0" i="1" lang="en" sz="900" u="none" cap="none" strike="noStrike">
                <a:solidFill>
                  <a:srgbClr val="222222"/>
                </a:solidFill>
                <a:latin typeface="Arial"/>
                <a:ea typeface="Arial"/>
                <a:cs typeface="Arial"/>
                <a:sym typeface="Arial"/>
              </a:rPr>
              <a:t>arXiv:2205.05249 </a:t>
            </a:r>
            <a:endParaRPr b="0" i="1" sz="900" u="none" cap="none" strike="noStrike">
              <a:solidFill>
                <a:srgbClr val="000000"/>
              </a:solidFill>
              <a:latin typeface="Arial"/>
              <a:ea typeface="Arial"/>
              <a:cs typeface="Arial"/>
              <a:sym typeface="Arial"/>
            </a:endParaRPr>
          </a:p>
        </p:txBody>
      </p:sp>
      <p:sp>
        <p:nvSpPr>
          <p:cNvPr id="505" name="Google Shape;505;p60"/>
          <p:cNvSpPr txBox="1"/>
          <p:nvPr/>
        </p:nvSpPr>
        <p:spPr>
          <a:xfrm>
            <a:off x="5305530" y="1860614"/>
            <a:ext cx="237566"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rgbClr val="FF0000"/>
                </a:solidFill>
                <a:latin typeface="Arial"/>
                <a:ea typeface="Arial"/>
                <a:cs typeface="Arial"/>
                <a:sym typeface="Arial"/>
              </a:rPr>
              <a:t>*</a:t>
            </a:r>
            <a:endParaRPr/>
          </a:p>
        </p:txBody>
      </p:sp>
      <p:sp>
        <p:nvSpPr>
          <p:cNvPr id="506" name="Google Shape;506;p60"/>
          <p:cNvSpPr txBox="1"/>
          <p:nvPr/>
        </p:nvSpPr>
        <p:spPr>
          <a:xfrm>
            <a:off x="7537520" y="1707042"/>
            <a:ext cx="237566"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rgbClr val="FF0000"/>
                </a:solidFill>
                <a:latin typeface="Arial"/>
                <a:ea typeface="Arial"/>
                <a:cs typeface="Arial"/>
                <a:sym typeface="Arial"/>
              </a:rPr>
              <a:t>*</a:t>
            </a:r>
            <a:endParaRPr/>
          </a:p>
        </p:txBody>
      </p:sp>
      <p:sp>
        <p:nvSpPr>
          <p:cNvPr id="507" name="Google Shape;507;p60"/>
          <p:cNvSpPr txBox="1"/>
          <p:nvPr/>
        </p:nvSpPr>
        <p:spPr>
          <a:xfrm>
            <a:off x="8134141" y="3117579"/>
            <a:ext cx="237566"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rgbClr val="FF0000"/>
                </a:solidFill>
                <a:latin typeface="Arial"/>
                <a:ea typeface="Arial"/>
                <a:cs typeface="Arial"/>
                <a:sym typeface="Arial"/>
              </a:rPr>
              <a:t>*</a:t>
            </a:r>
            <a:endParaRPr/>
          </a:p>
        </p:txBody>
      </p:sp>
      <p:sp>
        <p:nvSpPr>
          <p:cNvPr id="508" name="Google Shape;508;p60"/>
          <p:cNvSpPr txBox="1"/>
          <p:nvPr/>
        </p:nvSpPr>
        <p:spPr>
          <a:xfrm>
            <a:off x="5907592" y="3225935"/>
            <a:ext cx="237566"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rgbClr val="FF0000"/>
                </a:solidFill>
                <a:latin typeface="Arial"/>
                <a:ea typeface="Arial"/>
                <a:cs typeface="Arial"/>
                <a:sym typeface="Arial"/>
              </a:rPr>
              <a:t>*</a:t>
            </a:r>
            <a:endParaRPr/>
          </a:p>
        </p:txBody>
      </p:sp>
      <p:sp>
        <p:nvSpPr>
          <p:cNvPr id="509" name="Google Shape;509;p60"/>
          <p:cNvSpPr txBox="1"/>
          <p:nvPr/>
        </p:nvSpPr>
        <p:spPr>
          <a:xfrm>
            <a:off x="5543096" y="663138"/>
            <a:ext cx="187904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82170F"/>
                </a:solidFill>
                <a:latin typeface="Arial"/>
                <a:ea typeface="Arial"/>
                <a:cs typeface="Arial"/>
                <a:sym typeface="Arial"/>
              </a:rPr>
              <a:t>BrainAGE (3D-CNN)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5" name="Google Shape;515;p61"/>
          <p:cNvSpPr txBox="1"/>
          <p:nvPr>
            <p:ph idx="1" type="body"/>
          </p:nvPr>
        </p:nvSpPr>
        <p:spPr>
          <a:xfrm>
            <a:off x="311700" y="1152475"/>
            <a:ext cx="8520600" cy="36294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Federated learning is an approach to distributed deep learning without sharing data. Multiple site train a neural network over private data. The parameters of the neural network are shared with a federation controller, but they are encrypted before sharing. Model aggregation is performed under fully homomorphic encryption. We propose to apply federated learning to several problems in neuroscience, such as predicting Alzheimer's, Parkinson's, epilepsy, and autism, possibly over multimodal data.</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Python, Tensorflow, deep learning</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Federated learning, machine learning for biomedical applications.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16" name="Google Shape;516;p61"/>
          <p:cNvGrpSpPr/>
          <p:nvPr/>
        </p:nvGrpSpPr>
        <p:grpSpPr>
          <a:xfrm>
            <a:off x="0" y="972167"/>
            <a:ext cx="9144000" cy="45568"/>
            <a:chOff x="0" y="972167"/>
            <a:chExt cx="9144000" cy="45568"/>
          </a:xfrm>
        </p:grpSpPr>
        <p:cxnSp>
          <p:nvCxnSpPr>
            <p:cNvPr id="517" name="Google Shape;517;p61"/>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518" name="Google Shape;518;p61"/>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519" name="Google Shape;519;p61"/>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Federated Learning for Neuroscience</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a:t>
            </a:r>
            <a:r>
              <a:rPr lang="en" sz="2000">
                <a:latin typeface="Times New Roman"/>
                <a:ea typeface="Times New Roman"/>
                <a:cs typeface="Times New Roman"/>
                <a:sym typeface="Times New Roman"/>
              </a:rPr>
              <a:t>Jose-Luis Ambite</a:t>
            </a:r>
            <a:endParaRPr sz="2000">
              <a:latin typeface="Times New Roman"/>
              <a:ea typeface="Times New Roman"/>
              <a:cs typeface="Times New Roman"/>
              <a:sym typeface="Times New Roman"/>
            </a:endParaRPr>
          </a:p>
        </p:txBody>
      </p:sp>
      <p:sp>
        <p:nvSpPr>
          <p:cNvPr id="520" name="Google Shape;520;p61"/>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6" name="Google Shape;526;p62"/>
          <p:cNvSpPr txBox="1"/>
          <p:nvPr>
            <p:ph idx="1" type="body"/>
          </p:nvPr>
        </p:nvSpPr>
        <p:spPr>
          <a:xfrm>
            <a:off x="311700" y="1152475"/>
            <a:ext cx="8520600" cy="39402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Prototype an approach to fine-tune a large language model (LLM) to help diagnose areas to improve a specific writing product. For example, scientific papers require consistent language but in creative writing variety matters. Proposed steps are: 1. Writing Product: Coordinate with project mentors to choose a common and important writing product, such as a position paper or an academic conference. Identify/gather a rubric and a corpus. 3. Inject Bad Writing: For each element of the rubric, develop prompts for generative AI to decrease the quality of writing based on the rubric (i.e., make it worse). This will form a training data set of the good example and version worse on certain characteristics. 4. Fine Tune: Students will be expected to attempt to fine tune an LLM (e.g., LLAMA 2) based on this synthetically generated data 5. Evaluate: Research if tuning suggests better domain-specific areas to improve. This project aligns with ongoing work with the USC Generative AI Center.</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Python</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Generative AI for large language models. Generating synthetic data for a rubric. Fine tuning a large language model, likely using CARC (the on campus computing cluster). Understanding intelligent tutoring system design fundamentals for modeling how experts diagnose issues from novices.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27" name="Google Shape;527;p62"/>
          <p:cNvGrpSpPr/>
          <p:nvPr/>
        </p:nvGrpSpPr>
        <p:grpSpPr>
          <a:xfrm>
            <a:off x="0" y="972167"/>
            <a:ext cx="9144000" cy="45568"/>
            <a:chOff x="0" y="972167"/>
            <a:chExt cx="9144000" cy="45568"/>
          </a:xfrm>
        </p:grpSpPr>
        <p:cxnSp>
          <p:nvCxnSpPr>
            <p:cNvPr id="528" name="Google Shape;528;p62"/>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529" name="Google Shape;529;p62"/>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530" name="Google Shape;530;p62"/>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Bad Writing is "Fine": Tuning an LLM to Suggest Improvements</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Benjamin Nye</a:t>
            </a:r>
            <a:endParaRPr sz="2000">
              <a:latin typeface="Times New Roman"/>
              <a:ea typeface="Times New Roman"/>
              <a:cs typeface="Times New Roman"/>
              <a:sym typeface="Times New Roman"/>
            </a:endParaRPr>
          </a:p>
        </p:txBody>
      </p:sp>
      <p:sp>
        <p:nvSpPr>
          <p:cNvPr id="531" name="Google Shape;531;p62"/>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537" name="Google Shape;537;p63"/>
          <p:cNvGrpSpPr/>
          <p:nvPr/>
        </p:nvGrpSpPr>
        <p:grpSpPr>
          <a:xfrm>
            <a:off x="0" y="972167"/>
            <a:ext cx="9144000" cy="45568"/>
            <a:chOff x="0" y="972167"/>
            <a:chExt cx="9144000" cy="45568"/>
          </a:xfrm>
        </p:grpSpPr>
        <p:cxnSp>
          <p:nvCxnSpPr>
            <p:cNvPr id="538" name="Google Shape;538;p63"/>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539" name="Google Shape;539;p63"/>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540" name="Google Shape;540;p63"/>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Bad Writing is "Fine": Tuning an LLM to Suggest Improvements</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Benjamin Nye</a:t>
            </a:r>
            <a:endParaRPr sz="2000">
              <a:latin typeface="Times New Roman"/>
              <a:ea typeface="Times New Roman"/>
              <a:cs typeface="Times New Roman"/>
              <a:sym typeface="Times New Roman"/>
            </a:endParaRPr>
          </a:p>
        </p:txBody>
      </p:sp>
      <p:sp>
        <p:nvSpPr>
          <p:cNvPr id="541" name="Google Shape;541;p63"/>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graphicFrame>
        <p:nvGraphicFramePr>
          <p:cNvPr id="542" name="Google Shape;542;p63"/>
          <p:cNvGraphicFramePr/>
          <p:nvPr/>
        </p:nvGraphicFramePr>
        <p:xfrm>
          <a:off x="2787638" y="1273888"/>
          <a:ext cx="3000000" cy="3000000"/>
        </p:xfrm>
        <a:graphic>
          <a:graphicData uri="http://schemas.openxmlformats.org/drawingml/2006/table">
            <a:tbl>
              <a:tblPr>
                <a:noFill/>
                <a:tableStyleId>{3679DCDB-8293-444B-B863-1951C2EDE1AF}</a:tableStyleId>
              </a:tblPr>
              <a:tblGrid>
                <a:gridCol w="854350"/>
                <a:gridCol w="2426650"/>
              </a:tblGrid>
              <a:tr h="381000">
                <a:tc>
                  <a:txBody>
                    <a:bodyPr/>
                    <a:lstStyle/>
                    <a:p>
                      <a:pPr indent="0" lvl="0" marL="0" rtl="0" algn="l">
                        <a:spcBef>
                          <a:spcPts val="0"/>
                        </a:spcBef>
                        <a:spcAft>
                          <a:spcPts val="0"/>
                        </a:spcAft>
                        <a:buNone/>
                      </a:pPr>
                      <a:r>
                        <a:rPr b="1" lang="en" sz="1200">
                          <a:solidFill>
                            <a:schemeClr val="dk1"/>
                          </a:solidFill>
                        </a:rPr>
                        <a:t>Focus</a:t>
                      </a:r>
                      <a:endParaRPr b="1"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Purpose is clear and presented to the reader </a:t>
                      </a:r>
                      <a:br>
                        <a:rPr lang="en" sz="1200">
                          <a:solidFill>
                            <a:schemeClr val="dk1"/>
                          </a:solidFill>
                        </a:rPr>
                      </a:br>
                      <a:r>
                        <a:rPr i="1" lang="en" sz="1200">
                          <a:solidFill>
                            <a:schemeClr val="dk1"/>
                          </a:solidFill>
                        </a:rPr>
                        <a:t>Example Issue: Add additional points to the thesis statement that are not necessary to the essay</a:t>
                      </a:r>
                      <a:endParaRPr i="1" sz="1200"/>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b="1" lang="en" sz="1200">
                          <a:solidFill>
                            <a:schemeClr val="dk1"/>
                          </a:solidFill>
                        </a:rPr>
                        <a:t>Content </a:t>
                      </a:r>
                      <a:endParaRPr b="1"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Well-presented and argued; ideas are detailed, well-developed, supported with specific evidence &amp; facts</a:t>
                      </a:r>
                      <a:br>
                        <a:rPr lang="en" sz="1200">
                          <a:solidFill>
                            <a:schemeClr val="dk1"/>
                          </a:solidFill>
                        </a:rPr>
                      </a:br>
                      <a:r>
                        <a:rPr i="1" lang="en" sz="1200">
                          <a:solidFill>
                            <a:schemeClr val="dk1"/>
                          </a:solidFill>
                        </a:rPr>
                        <a:t>Example issue: Argument made without support by examples/evidence</a:t>
                      </a:r>
                      <a:endParaRPr i="1" sz="1200"/>
                    </a:p>
                  </a:txBody>
                  <a:tcPr marT="91425" marB="91425" marR="91425" marL="91425"/>
                </a:tc>
              </a:tr>
            </a:tbl>
          </a:graphicData>
        </a:graphic>
      </p:graphicFrame>
      <p:sp>
        <p:nvSpPr>
          <p:cNvPr id="543" name="Google Shape;543;p6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44" name="Google Shape;544;p63"/>
          <p:cNvSpPr txBox="1"/>
          <p:nvPr/>
        </p:nvSpPr>
        <p:spPr>
          <a:xfrm>
            <a:off x="151800" y="1163550"/>
            <a:ext cx="2369400" cy="382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b="1" lang="en" sz="1000">
                <a:solidFill>
                  <a:schemeClr val="dk1"/>
                </a:solidFill>
              </a:rPr>
              <a:t>Good Example:</a:t>
            </a:r>
            <a:br>
              <a:rPr lang="en" sz="1000">
                <a:solidFill>
                  <a:schemeClr val="dk1"/>
                </a:solidFill>
              </a:rPr>
            </a:br>
            <a:r>
              <a:rPr lang="en" sz="1000">
                <a:solidFill>
                  <a:schemeClr val="dk1"/>
                </a:solidFill>
              </a:rPr>
              <a:t>Four score and seven years ago our fathers brought forth, on this continent, a new nation, conceived in Liberty, and dedicated to the proposition that all men are created equal.</a:t>
            </a:r>
            <a:endParaRPr sz="10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 sz="1000">
                <a:solidFill>
                  <a:schemeClr val="dk1"/>
                </a:solidFill>
              </a:rPr>
              <a:t>Now we are engaged in a great civil war, testing whether that nation, or any nation so conceived, and so dedicated, can long endure. We are met on a great battlefield of that war. We have come to dedicate a portion of that field, as a final resting-place for those who here gave their lives, that that nation might live. It is altogether fitting and proper that we should do this.</a:t>
            </a:r>
            <a:endParaRPr sz="1000">
              <a:solidFill>
                <a:schemeClr val="dk1"/>
              </a:solidFill>
            </a:endParaRPr>
          </a:p>
          <a:p>
            <a:pPr indent="0" lvl="0" marL="0" rtl="0" algn="l">
              <a:lnSpc>
                <a:spcPct val="115000"/>
              </a:lnSpc>
              <a:spcBef>
                <a:spcPts val="1000"/>
              </a:spcBef>
              <a:spcAft>
                <a:spcPts val="1000"/>
              </a:spcAft>
              <a:buNone/>
            </a:pPr>
            <a:r>
              <a:rPr lang="en" sz="1000">
                <a:solidFill>
                  <a:schemeClr val="dk1"/>
                </a:solidFill>
              </a:rPr>
              <a:t>But, in a larger sense, we can not dedicate…</a:t>
            </a:r>
            <a:endParaRPr sz="1000"/>
          </a:p>
        </p:txBody>
      </p:sp>
      <p:sp>
        <p:nvSpPr>
          <p:cNvPr id="545" name="Google Shape;545;p63"/>
          <p:cNvSpPr txBox="1"/>
          <p:nvPr/>
        </p:nvSpPr>
        <p:spPr>
          <a:xfrm>
            <a:off x="6335100" y="1093925"/>
            <a:ext cx="2369400" cy="382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 sz="1000">
                <a:solidFill>
                  <a:schemeClr val="dk1"/>
                </a:solidFill>
              </a:rPr>
              <a:t>Worse Example</a:t>
            </a:r>
            <a:r>
              <a:rPr b="1" lang="en" sz="1000">
                <a:solidFill>
                  <a:schemeClr val="dk1"/>
                </a:solidFill>
              </a:rPr>
              <a:t>:</a:t>
            </a:r>
            <a:br>
              <a:rPr lang="en" sz="1000">
                <a:solidFill>
                  <a:schemeClr val="dk1"/>
                </a:solidFill>
              </a:rPr>
            </a:br>
            <a:r>
              <a:rPr lang="en" sz="1000">
                <a:solidFill>
                  <a:schemeClr val="dk1"/>
                </a:solidFill>
              </a:rPr>
              <a:t>Four score and seven years ago our fathers brought forth, on this continent, a new nation, conceived in Liberty and dedicated to the proposition that all men are created equal. </a:t>
            </a:r>
            <a:r>
              <a:rPr lang="en" sz="1000">
                <a:solidFill>
                  <a:schemeClr val="dk1"/>
                </a:solidFill>
                <a:highlight>
                  <a:srgbClr val="FF0000"/>
                </a:highlight>
              </a:rPr>
              <a:t>Additionally, it's important to note that during that time, they were also faced with various economic challenges and social issues that shaped the early development of the nation.</a:t>
            </a:r>
            <a:endParaRPr sz="1000">
              <a:solidFill>
                <a:schemeClr val="dk1"/>
              </a:solidFill>
              <a:highlight>
                <a:srgbClr val="FF0000"/>
              </a:highlight>
            </a:endParaRPr>
          </a:p>
          <a:p>
            <a:pPr indent="0" lvl="0" marL="0" rtl="0" algn="l">
              <a:lnSpc>
                <a:spcPct val="115000"/>
              </a:lnSpc>
              <a:spcBef>
                <a:spcPts val="1000"/>
              </a:spcBef>
              <a:spcAft>
                <a:spcPts val="1000"/>
              </a:spcAft>
              <a:buNone/>
            </a:pPr>
            <a:r>
              <a:rPr lang="en" sz="1000">
                <a:solidFill>
                  <a:schemeClr val="dk1"/>
                </a:solidFill>
              </a:rPr>
              <a:t>Now we are engaged in a great civil war, testing whether that nation, or any nation so conceived, and so dedicated, can long endure. We are met on a great battlefield of that war. We have come to dedicate a portion of that field, as a final resting-place for those who here gave their lives, that that nation might live. It is altogether fitting and proper that we should do this.</a:t>
            </a:r>
            <a:endParaRPr sz="1000">
              <a:solidFill>
                <a:schemeClr val="dk1"/>
              </a:solidFill>
            </a:endParaRPr>
          </a:p>
        </p:txBody>
      </p:sp>
      <p:sp>
        <p:nvSpPr>
          <p:cNvPr id="546" name="Google Shape;546;p63"/>
          <p:cNvSpPr txBox="1"/>
          <p:nvPr/>
        </p:nvSpPr>
        <p:spPr>
          <a:xfrm>
            <a:off x="3121950" y="4416600"/>
            <a:ext cx="26124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1000"/>
              </a:spcAft>
              <a:buNone/>
            </a:pPr>
            <a:r>
              <a:rPr b="1" lang="en" sz="1000">
                <a:solidFill>
                  <a:schemeClr val="dk1"/>
                </a:solidFill>
              </a:rPr>
              <a:t>(Bad Example, Rubric Issue, Text Diff)</a:t>
            </a:r>
            <a:endParaRPr sz="1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2" name="Google Shape;552;p64"/>
          <p:cNvSpPr txBox="1"/>
          <p:nvPr>
            <p:ph idx="1" type="body"/>
          </p:nvPr>
        </p:nvSpPr>
        <p:spPr>
          <a:xfrm>
            <a:off x="311700" y="1152475"/>
            <a:ext cx="8520600" cy="3940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Open source runs a lot of the world's critical software systems, but there is much that's unknown in how maintainers, developers and other parts of the software ecosystem function. Help us analyze a large corpus of open source data — both source code and patch conversations — to better understand them! We'll study things like rise to influence, authorship styles, malware analysis, topic modeling and social network analysis!</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Python (needed), experience with LLMs/OpenAI APIs, program analysis, C code (preferred, but not necessary!)</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We'll touch on using LLMs to parse text messages and analyze code, graph databases, program analysis, and social network analysis among other skill</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53" name="Google Shape;553;p64"/>
          <p:cNvGrpSpPr/>
          <p:nvPr/>
        </p:nvGrpSpPr>
        <p:grpSpPr>
          <a:xfrm>
            <a:off x="0" y="972167"/>
            <a:ext cx="9144000" cy="45568"/>
            <a:chOff x="0" y="972167"/>
            <a:chExt cx="9144000" cy="45568"/>
          </a:xfrm>
        </p:grpSpPr>
        <p:cxnSp>
          <p:nvCxnSpPr>
            <p:cNvPr id="554" name="Google Shape;554;p64"/>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555" name="Google Shape;555;p64"/>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556" name="Google Shape;556;p64"/>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Analyzing Open Source Software Ecosystems</a:t>
            </a:r>
            <a:r>
              <a:rPr lang="en"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Dr. Jeremy Abramson, Dr. Jim Blythe, Dr. Alexey Tregubov</a:t>
            </a:r>
            <a:endParaRPr sz="2000">
              <a:latin typeface="Times New Roman"/>
              <a:ea typeface="Times New Roman"/>
              <a:cs typeface="Times New Roman"/>
              <a:sym typeface="Times New Roman"/>
            </a:endParaRPr>
          </a:p>
        </p:txBody>
      </p:sp>
      <p:sp>
        <p:nvSpPr>
          <p:cNvPr id="557" name="Google Shape;557;p64"/>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5"/>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Analyzing Open Source Software (OSS) Ecosystems</a:t>
            </a:r>
            <a:endParaRPr/>
          </a:p>
        </p:txBody>
      </p:sp>
      <p:sp>
        <p:nvSpPr>
          <p:cNvPr id="563" name="Google Shape;563;p65"/>
          <p:cNvSpPr txBox="1"/>
          <p:nvPr/>
        </p:nvSpPr>
        <p:spPr>
          <a:xfrm>
            <a:off x="762000" y="993650"/>
            <a:ext cx="4542000" cy="3697500"/>
          </a:xfrm>
          <a:prstGeom prst="rect">
            <a:avLst/>
          </a:prstGeom>
          <a:noFill/>
          <a:ln>
            <a:noFill/>
          </a:ln>
        </p:spPr>
        <p:txBody>
          <a:bodyPr anchorCtr="0" anchor="t" bIns="45700" lIns="91425" spcFirstLastPara="1" rIns="91425" wrap="square" tIns="45700">
            <a:noAutofit/>
          </a:bodyPr>
          <a:lstStyle/>
          <a:p>
            <a:pPr indent="0" lvl="0" marL="0" rtl="0" algn="l">
              <a:spcBef>
                <a:spcPts val="560"/>
              </a:spcBef>
              <a:spcAft>
                <a:spcPts val="0"/>
              </a:spcAft>
              <a:buNone/>
            </a:pPr>
            <a:r>
              <a:rPr lang="en">
                <a:solidFill>
                  <a:srgbClr val="000000"/>
                </a:solidFill>
                <a:latin typeface="Calibri"/>
                <a:ea typeface="Calibri"/>
                <a:cs typeface="Calibri"/>
                <a:sym typeface="Calibri"/>
              </a:rPr>
              <a:t>Goals:</a:t>
            </a:r>
            <a:endParaRPr>
              <a:solidFill>
                <a:srgbClr val="000000"/>
              </a:solidFill>
              <a:latin typeface="Calibri"/>
              <a:ea typeface="Calibri"/>
              <a:cs typeface="Calibri"/>
              <a:sym typeface="Calibri"/>
            </a:endParaRPr>
          </a:p>
          <a:p>
            <a:pPr indent="-317500" lvl="0" marL="457200" rtl="0" algn="l">
              <a:spcBef>
                <a:spcPts val="560"/>
              </a:spcBef>
              <a:spcAft>
                <a:spcPts val="0"/>
              </a:spcAft>
              <a:buClr>
                <a:srgbClr val="000000"/>
              </a:buClr>
              <a:buSzPts val="1400"/>
              <a:buChar char="-"/>
            </a:pPr>
            <a:r>
              <a:rPr lang="en">
                <a:solidFill>
                  <a:srgbClr val="000000"/>
                </a:solidFill>
                <a:latin typeface="Calibri"/>
                <a:ea typeface="Calibri"/>
                <a:cs typeface="Calibri"/>
                <a:sym typeface="Calibri"/>
              </a:rPr>
              <a:t>Analyze a large corpus of open source data (Linux kernel mailing list) — both source code and patch conversations — to better understand them.</a:t>
            </a:r>
            <a:endParaRPr>
              <a:solidFill>
                <a:srgbClr val="000000"/>
              </a:solidFill>
              <a:latin typeface="Calibri"/>
              <a:ea typeface="Calibri"/>
              <a:cs typeface="Calibri"/>
              <a:sym typeface="Calibri"/>
            </a:endParaRPr>
          </a:p>
          <a:p>
            <a:pPr indent="-317500" lvl="0" marL="457200" rtl="0" algn="l">
              <a:spcBef>
                <a:spcPts val="0"/>
              </a:spcBef>
              <a:spcAft>
                <a:spcPts val="0"/>
              </a:spcAft>
              <a:buClr>
                <a:srgbClr val="000000"/>
              </a:buClr>
              <a:buSzPts val="1400"/>
              <a:buChar char="-"/>
            </a:pPr>
            <a:r>
              <a:rPr lang="en">
                <a:solidFill>
                  <a:srgbClr val="000000"/>
                </a:solidFill>
                <a:latin typeface="Calibri"/>
                <a:ea typeface="Calibri"/>
                <a:cs typeface="Calibri"/>
                <a:sym typeface="Calibri"/>
              </a:rPr>
              <a:t>Help protect the health of OSS code and communities</a:t>
            </a:r>
            <a:endParaRPr>
              <a:solidFill>
                <a:srgbClr val="000000"/>
              </a:solidFill>
              <a:latin typeface="Calibri"/>
              <a:ea typeface="Calibri"/>
              <a:cs typeface="Calibri"/>
              <a:sym typeface="Calibri"/>
            </a:endParaRPr>
          </a:p>
          <a:p>
            <a:pPr indent="0" lvl="0" marL="0" rtl="0" algn="l">
              <a:spcBef>
                <a:spcPts val="560"/>
              </a:spcBef>
              <a:spcAft>
                <a:spcPts val="0"/>
              </a:spcAft>
              <a:buNone/>
            </a:pPr>
            <a:r>
              <a:rPr lang="en">
                <a:solidFill>
                  <a:srgbClr val="000000"/>
                </a:solidFill>
                <a:latin typeface="Calibri"/>
                <a:ea typeface="Calibri"/>
                <a:cs typeface="Calibri"/>
                <a:sym typeface="Calibri"/>
              </a:rPr>
              <a:t>Project inputs:</a:t>
            </a:r>
            <a:endParaRPr>
              <a:solidFill>
                <a:srgbClr val="000000"/>
              </a:solidFill>
              <a:latin typeface="Calibri"/>
              <a:ea typeface="Calibri"/>
              <a:cs typeface="Calibri"/>
              <a:sym typeface="Calibri"/>
            </a:endParaRPr>
          </a:p>
          <a:p>
            <a:pPr indent="-317500" lvl="0" marL="457200" rtl="0" algn="l">
              <a:spcBef>
                <a:spcPts val="560"/>
              </a:spcBef>
              <a:spcAft>
                <a:spcPts val="0"/>
              </a:spcAft>
              <a:buClr>
                <a:srgbClr val="000000"/>
              </a:buClr>
              <a:buSzPts val="1400"/>
              <a:buChar char="-"/>
            </a:pPr>
            <a:r>
              <a:rPr lang="en">
                <a:solidFill>
                  <a:srgbClr val="000000"/>
                </a:solidFill>
                <a:latin typeface="Calibri"/>
                <a:ea typeface="Calibri"/>
                <a:cs typeface="Calibri"/>
                <a:sym typeface="Calibri"/>
              </a:rPr>
              <a:t>4.2M LKML messages</a:t>
            </a:r>
            <a:endParaRPr>
              <a:solidFill>
                <a:srgbClr val="000000"/>
              </a:solidFill>
              <a:latin typeface="Calibri"/>
              <a:ea typeface="Calibri"/>
              <a:cs typeface="Calibri"/>
              <a:sym typeface="Calibri"/>
            </a:endParaRPr>
          </a:p>
          <a:p>
            <a:pPr indent="0" lvl="0" marL="0" rtl="0" algn="l">
              <a:spcBef>
                <a:spcPts val="560"/>
              </a:spcBef>
              <a:spcAft>
                <a:spcPts val="0"/>
              </a:spcAft>
              <a:buNone/>
            </a:pPr>
            <a:r>
              <a:rPr lang="en">
                <a:solidFill>
                  <a:srgbClr val="000000"/>
                </a:solidFill>
                <a:latin typeface="Calibri"/>
                <a:ea typeface="Calibri"/>
                <a:cs typeface="Calibri"/>
                <a:sym typeface="Calibri"/>
              </a:rPr>
              <a:t>Project outputs:</a:t>
            </a:r>
            <a:endParaRPr>
              <a:solidFill>
                <a:srgbClr val="000000"/>
              </a:solidFill>
              <a:latin typeface="Calibri"/>
              <a:ea typeface="Calibri"/>
              <a:cs typeface="Calibri"/>
              <a:sym typeface="Calibri"/>
            </a:endParaRPr>
          </a:p>
          <a:p>
            <a:pPr indent="-317500" lvl="0" marL="457200" rtl="0" algn="l">
              <a:spcBef>
                <a:spcPts val="560"/>
              </a:spcBef>
              <a:spcAft>
                <a:spcPts val="0"/>
              </a:spcAft>
              <a:buClr>
                <a:srgbClr val="000000"/>
              </a:buClr>
              <a:buSzPts val="1400"/>
              <a:buChar char="-"/>
            </a:pPr>
            <a:r>
              <a:rPr lang="en">
                <a:solidFill>
                  <a:srgbClr val="000000"/>
                </a:solidFill>
                <a:latin typeface="Calibri"/>
                <a:ea typeface="Calibri"/>
                <a:cs typeface="Calibri"/>
                <a:sym typeface="Calibri"/>
              </a:rPr>
              <a:t>Extracted structured code and related patch conversations, labeled with </a:t>
            </a:r>
            <a:r>
              <a:rPr b="1" i="1" lang="en">
                <a:solidFill>
                  <a:srgbClr val="000000"/>
                </a:solidFill>
                <a:latin typeface="Calibri"/>
                <a:ea typeface="Calibri"/>
                <a:cs typeface="Calibri"/>
                <a:sym typeface="Calibri"/>
              </a:rPr>
              <a:t>topics, conversation summary, acceptance/rejection reasons</a:t>
            </a:r>
            <a:r>
              <a:rPr lang="en">
                <a:solidFill>
                  <a:srgbClr val="000000"/>
                </a:solidFill>
                <a:latin typeface="Calibri"/>
                <a:ea typeface="Calibri"/>
                <a:cs typeface="Calibri"/>
                <a:sym typeface="Calibri"/>
              </a:rPr>
              <a:t>.</a:t>
            </a:r>
            <a:endParaRPr>
              <a:solidFill>
                <a:srgbClr val="000000"/>
              </a:solidFill>
              <a:latin typeface="Calibri"/>
              <a:ea typeface="Calibri"/>
              <a:cs typeface="Calibri"/>
              <a:sym typeface="Calibri"/>
            </a:endParaRPr>
          </a:p>
          <a:p>
            <a:pPr indent="-317500" lvl="0" marL="457200" rtl="0" algn="l">
              <a:spcBef>
                <a:spcPts val="0"/>
              </a:spcBef>
              <a:spcAft>
                <a:spcPts val="0"/>
              </a:spcAft>
              <a:buClr>
                <a:srgbClr val="000000"/>
              </a:buClr>
              <a:buSzPts val="1400"/>
              <a:buChar char="-"/>
            </a:pPr>
            <a:r>
              <a:rPr lang="en">
                <a:solidFill>
                  <a:srgbClr val="000000"/>
                </a:solidFill>
                <a:latin typeface="Calibri"/>
                <a:ea typeface="Calibri"/>
                <a:cs typeface="Calibri"/>
                <a:sym typeface="Calibri"/>
              </a:rPr>
              <a:t>High level reasoning about patch acceptance/rejection using LLM (e.g. GPT-4).</a:t>
            </a:r>
            <a:endParaRPr>
              <a:solidFill>
                <a:srgbClr val="000000"/>
              </a:solidFill>
              <a:latin typeface="Calibri"/>
              <a:ea typeface="Calibri"/>
              <a:cs typeface="Calibri"/>
              <a:sym typeface="Calibri"/>
            </a:endParaRPr>
          </a:p>
          <a:p>
            <a:pPr indent="-317500" lvl="0" marL="457200" rtl="0" algn="l">
              <a:spcBef>
                <a:spcPts val="0"/>
              </a:spcBef>
              <a:spcAft>
                <a:spcPts val="0"/>
              </a:spcAft>
              <a:buClr>
                <a:srgbClr val="000000"/>
              </a:buClr>
              <a:buSzPts val="1400"/>
              <a:buChar char="-"/>
            </a:pPr>
            <a:r>
              <a:rPr lang="en">
                <a:solidFill>
                  <a:srgbClr val="000000"/>
                </a:solidFill>
                <a:latin typeface="Calibri"/>
                <a:ea typeface="Calibri"/>
                <a:cs typeface="Calibri"/>
                <a:sym typeface="Calibri"/>
              </a:rPr>
              <a:t>Labeled data for future projects/analysis.</a:t>
            </a:r>
            <a:endParaRPr>
              <a:solidFill>
                <a:srgbClr val="000000"/>
              </a:solidFill>
              <a:latin typeface="Calibri"/>
              <a:ea typeface="Calibri"/>
              <a:cs typeface="Calibri"/>
              <a:sym typeface="Calibri"/>
            </a:endParaRPr>
          </a:p>
        </p:txBody>
      </p:sp>
      <p:pic>
        <p:nvPicPr>
          <p:cNvPr id="564" name="Google Shape;564;p65"/>
          <p:cNvPicPr preferRelativeResize="0"/>
          <p:nvPr/>
        </p:nvPicPr>
        <p:blipFill>
          <a:blip r:embed="rId3">
            <a:alphaModFix/>
          </a:blip>
          <a:stretch>
            <a:fillRect/>
          </a:stretch>
        </p:blipFill>
        <p:spPr>
          <a:xfrm>
            <a:off x="250172" y="1069847"/>
            <a:ext cx="459501" cy="445325"/>
          </a:xfrm>
          <a:prstGeom prst="rect">
            <a:avLst/>
          </a:prstGeom>
          <a:noFill/>
          <a:ln>
            <a:noFill/>
          </a:ln>
        </p:spPr>
      </p:pic>
      <p:sp>
        <p:nvSpPr>
          <p:cNvPr id="565" name="Google Shape;565;p65"/>
          <p:cNvSpPr/>
          <p:nvPr/>
        </p:nvSpPr>
        <p:spPr>
          <a:xfrm>
            <a:off x="250125" y="2325013"/>
            <a:ext cx="459600" cy="445200"/>
          </a:xfrm>
          <a:prstGeom prst="can">
            <a:avLst>
              <a:gd fmla="val 25000" name="adj"/>
            </a:avLst>
          </a:prstGeom>
          <a:solidFill>
            <a:srgbClr val="FFE599"/>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6" name="Google Shape;566;p65"/>
          <p:cNvPicPr preferRelativeResize="0"/>
          <p:nvPr/>
        </p:nvPicPr>
        <p:blipFill>
          <a:blip r:embed="rId4">
            <a:alphaModFix/>
          </a:blip>
          <a:stretch>
            <a:fillRect/>
          </a:stretch>
        </p:blipFill>
        <p:spPr>
          <a:xfrm>
            <a:off x="217201" y="2949700"/>
            <a:ext cx="525450" cy="501451"/>
          </a:xfrm>
          <a:prstGeom prst="rect">
            <a:avLst/>
          </a:prstGeom>
          <a:noFill/>
          <a:ln>
            <a:noFill/>
          </a:ln>
        </p:spPr>
      </p:pic>
      <p:pic>
        <p:nvPicPr>
          <p:cNvPr id="567" name="Google Shape;567;p65"/>
          <p:cNvPicPr preferRelativeResize="0"/>
          <p:nvPr/>
        </p:nvPicPr>
        <p:blipFill rotWithShape="1">
          <a:blip r:embed="rId5">
            <a:alphaModFix/>
          </a:blip>
          <a:srcRect b="0" l="0" r="0" t="7986"/>
          <a:stretch/>
        </p:blipFill>
        <p:spPr>
          <a:xfrm>
            <a:off x="5380175" y="1069850"/>
            <a:ext cx="3663600" cy="2992327"/>
          </a:xfrm>
          <a:prstGeom prst="rect">
            <a:avLst/>
          </a:prstGeom>
          <a:noFill/>
          <a:ln>
            <a:noFill/>
          </a:ln>
        </p:spPr>
      </p:pic>
      <p:pic>
        <p:nvPicPr>
          <p:cNvPr id="568" name="Google Shape;568;p65"/>
          <p:cNvPicPr preferRelativeResize="0"/>
          <p:nvPr/>
        </p:nvPicPr>
        <p:blipFill rotWithShape="1">
          <a:blip r:embed="rId6">
            <a:alphaModFix/>
          </a:blip>
          <a:srcRect b="0" l="0" r="18844" t="0"/>
          <a:stretch/>
        </p:blipFill>
        <p:spPr>
          <a:xfrm>
            <a:off x="5042250" y="4047868"/>
            <a:ext cx="4077000" cy="966482"/>
          </a:xfrm>
          <a:prstGeom prst="rect">
            <a:avLst/>
          </a:prstGeom>
          <a:noFill/>
          <a:ln>
            <a:noFill/>
          </a:ln>
        </p:spPr>
      </p:pic>
      <p:sp>
        <p:nvSpPr>
          <p:cNvPr id="569" name="Google Shape;569;p65"/>
          <p:cNvSpPr txBox="1"/>
          <p:nvPr/>
        </p:nvSpPr>
        <p:spPr>
          <a:xfrm>
            <a:off x="5310437" y="4093949"/>
            <a:ext cx="3663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libri"/>
                <a:ea typeface="Calibri"/>
                <a:cs typeface="Calibri"/>
                <a:sym typeface="Calibri"/>
              </a:rPr>
              <a:t>Security module patch discussion bursts &amp; author changes</a:t>
            </a:r>
            <a:endParaRPr sz="11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75" name="Google Shape;575;p66"/>
          <p:cNvSpPr txBox="1"/>
          <p:nvPr>
            <p:ph idx="1" type="body"/>
          </p:nvPr>
        </p:nvSpPr>
        <p:spPr>
          <a:xfrm>
            <a:off x="311700" y="1152475"/>
            <a:ext cx="8520600" cy="3940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We will build a working system that can decipher a letter substitution cipher into 14 languages and beyond, based on </a:t>
            </a:r>
            <a:r>
              <a:rPr lang="en" sz="2250" u="sng">
                <a:solidFill>
                  <a:schemeClr val="hlink"/>
                </a:solidFill>
                <a:latin typeface="Times New Roman"/>
                <a:ea typeface="Times New Roman"/>
                <a:cs typeface="Times New Roman"/>
                <a:sym typeface="Times New Roman"/>
                <a:hlinkClick r:id="rId3"/>
              </a:rPr>
              <a:t>https://aclanthology.org/2021.acl-long.561/</a:t>
            </a:r>
            <a:r>
              <a:rPr lang="en" sz="2250">
                <a:solidFill>
                  <a:schemeClr val="dk1"/>
                </a:solidFill>
                <a:latin typeface="Times New Roman"/>
                <a:ea typeface="Times New Roman"/>
                <a:cs typeface="Times New Roman"/>
                <a:sym typeface="Times New Roman"/>
              </a:rPr>
              <a:t> then apply it to languages it has never seen</a:t>
            </a:r>
            <a:r>
              <a:rPr lang="en" sz="2250">
                <a:solidFill>
                  <a:schemeClr val="dk1"/>
                </a:solidFill>
                <a:latin typeface="Times New Roman"/>
                <a:ea typeface="Times New Roman"/>
                <a:cs typeface="Times New Roman"/>
                <a:sym typeface="Times New Roman"/>
              </a:rPr>
              <a:t>.</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P</a:t>
            </a:r>
            <a:r>
              <a:rPr lang="en" sz="2400">
                <a:solidFill>
                  <a:schemeClr val="dk1"/>
                </a:solidFill>
                <a:latin typeface="Times New Roman"/>
                <a:ea typeface="Times New Roman"/>
                <a:cs typeface="Times New Roman"/>
                <a:sym typeface="Times New Roman"/>
              </a:rPr>
              <a:t>ython, deep learning with transformers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read and understand an NLP paper, unusual applications of transformers, reproduction study</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76" name="Google Shape;576;p66"/>
          <p:cNvGrpSpPr/>
          <p:nvPr/>
        </p:nvGrpSpPr>
        <p:grpSpPr>
          <a:xfrm>
            <a:off x="0" y="972167"/>
            <a:ext cx="9144000" cy="45568"/>
            <a:chOff x="0" y="972167"/>
            <a:chExt cx="9144000" cy="45568"/>
          </a:xfrm>
        </p:grpSpPr>
        <p:cxnSp>
          <p:nvCxnSpPr>
            <p:cNvPr id="577" name="Google Shape;577;p66"/>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578" name="Google Shape;578;p66"/>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579" name="Google Shape;579;p66"/>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Build a multilingual decipherment system</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a:t>
            </a:r>
            <a:r>
              <a:rPr lang="en" sz="2000">
                <a:latin typeface="Times New Roman"/>
                <a:ea typeface="Times New Roman"/>
                <a:cs typeface="Times New Roman"/>
                <a:sym typeface="Times New Roman"/>
              </a:rPr>
              <a:t>Jonathan May</a:t>
            </a:r>
            <a:endParaRPr sz="2000">
              <a:latin typeface="Times New Roman"/>
              <a:ea typeface="Times New Roman"/>
              <a:cs typeface="Times New Roman"/>
              <a:sym typeface="Times New Roman"/>
            </a:endParaRPr>
          </a:p>
        </p:txBody>
      </p:sp>
      <p:sp>
        <p:nvSpPr>
          <p:cNvPr id="580" name="Google Shape;580;p66"/>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86" name="Google Shape;586;p67"/>
          <p:cNvSpPr txBox="1"/>
          <p:nvPr>
            <p:ph idx="1" type="body"/>
          </p:nvPr>
        </p:nvSpPr>
        <p:spPr>
          <a:xfrm>
            <a:off x="311700" y="1152475"/>
            <a:ext cx="8520600" cy="3940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Use Natural Language Processing (NLP) techniques to analyze voluminous (30K+ pages) Diablo Canyon Independent Safety Committee (DCISC) annual reports to identify the role and contribution of "Traits of a Healthy Nuclear Safety Culture", as defined by the Nuclear Regulatory Commission and the Institute of Nuclear Power Operations, in incident causation.</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a:t>
            </a:r>
            <a:r>
              <a:rPr lang="en" sz="2250">
                <a:solidFill>
                  <a:schemeClr val="dk1"/>
                </a:solidFill>
                <a:latin typeface="Times New Roman"/>
                <a:ea typeface="Times New Roman"/>
                <a:cs typeface="Times New Roman"/>
                <a:sym typeface="Times New Roman"/>
              </a:rPr>
              <a:t>Natural Language Processing and related skills.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Application of NLP in real-world, working on very serious and important issues with global applications, which can be generalized and applied to other safety-sensitive technologies.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87" name="Google Shape;587;p67"/>
          <p:cNvGrpSpPr/>
          <p:nvPr/>
        </p:nvGrpSpPr>
        <p:grpSpPr>
          <a:xfrm>
            <a:off x="0" y="972167"/>
            <a:ext cx="9144000" cy="45568"/>
            <a:chOff x="0" y="972167"/>
            <a:chExt cx="9144000" cy="45568"/>
          </a:xfrm>
        </p:grpSpPr>
        <p:cxnSp>
          <p:nvCxnSpPr>
            <p:cNvPr id="588" name="Google Shape;588;p67"/>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589" name="Google Shape;589;p67"/>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590" name="Google Shape;590;p67"/>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Times New Roman"/>
                <a:ea typeface="Times New Roman"/>
                <a:cs typeface="Times New Roman"/>
                <a:sym typeface="Times New Roman"/>
              </a:rPr>
              <a:t>Natural language processing of safety reports in nuclear power plants</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a:t>
            </a:r>
            <a:r>
              <a:rPr lang="en" sz="2000">
                <a:latin typeface="Times New Roman"/>
                <a:ea typeface="Times New Roman"/>
                <a:cs typeface="Times New Roman"/>
                <a:sym typeface="Times New Roman"/>
              </a:rPr>
              <a:t>Najmedin Meshkati</a:t>
            </a:r>
            <a:endParaRPr sz="2000">
              <a:latin typeface="Times New Roman"/>
              <a:ea typeface="Times New Roman"/>
              <a:cs typeface="Times New Roman"/>
              <a:sym typeface="Times New Roman"/>
            </a:endParaRPr>
          </a:p>
        </p:txBody>
      </p:sp>
      <p:sp>
        <p:nvSpPr>
          <p:cNvPr id="591" name="Google Shape;591;p67"/>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97" name="Google Shape;597;p68"/>
          <p:cNvSpPr txBox="1"/>
          <p:nvPr>
            <p:ph idx="1" type="body"/>
          </p:nvPr>
        </p:nvSpPr>
        <p:spPr>
          <a:xfrm>
            <a:off x="311700" y="1152475"/>
            <a:ext cx="8520600" cy="3940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Use AI/ML/NLP to understand root-causes of one of the most serious aviation safety problem in the US - runway incursions. The Aviation Safety Reporting Systems (ASRS), which is administered by NASA and is an untapped treasure trove of text data, will be used for this project.</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a:t>
            </a:r>
            <a:r>
              <a:rPr lang="en" sz="2250">
                <a:solidFill>
                  <a:schemeClr val="dk1"/>
                </a:solidFill>
                <a:latin typeface="Times New Roman"/>
                <a:ea typeface="Times New Roman"/>
                <a:cs typeface="Times New Roman"/>
                <a:sym typeface="Times New Roman"/>
              </a:rPr>
              <a:t>AI/ML/NLP and associated skills.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Using AI/ML/NLP and working on the data from a major global industry - aviation.</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598" name="Google Shape;598;p68"/>
          <p:cNvGrpSpPr/>
          <p:nvPr/>
        </p:nvGrpSpPr>
        <p:grpSpPr>
          <a:xfrm>
            <a:off x="0" y="972167"/>
            <a:ext cx="9144000" cy="45568"/>
            <a:chOff x="0" y="972167"/>
            <a:chExt cx="9144000" cy="45568"/>
          </a:xfrm>
        </p:grpSpPr>
        <p:cxnSp>
          <p:nvCxnSpPr>
            <p:cNvPr id="599" name="Google Shape;599;p68"/>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600" name="Google Shape;600;p68"/>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601" name="Google Shape;601;p68"/>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Times New Roman"/>
                <a:ea typeface="Times New Roman"/>
                <a:cs typeface="Times New Roman"/>
                <a:sym typeface="Times New Roman"/>
              </a:rPr>
              <a:t>Application of AI, ML and NLP in understanding and preventing a serious aviation safety problem in the US - Runway Safety</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Najmedin Meshkati</a:t>
            </a:r>
            <a:endParaRPr sz="2000">
              <a:latin typeface="Times New Roman"/>
              <a:ea typeface="Times New Roman"/>
              <a:cs typeface="Times New Roman"/>
              <a:sym typeface="Times New Roman"/>
            </a:endParaRPr>
          </a:p>
        </p:txBody>
      </p:sp>
      <p:sp>
        <p:nvSpPr>
          <p:cNvPr id="602" name="Google Shape;602;p68"/>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08" name="Google Shape;608;p69"/>
          <p:cNvSpPr txBox="1"/>
          <p:nvPr>
            <p:ph idx="1" type="body"/>
          </p:nvPr>
        </p:nvSpPr>
        <p:spPr>
          <a:xfrm>
            <a:off x="311700" y="1152475"/>
            <a:ext cx="5906700" cy="3940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This project will conduct a thorough study of the ethical issues in using AI systems in this domain, with recommendations of how AI systems for smart health should be designed with ethical considerations in mind.</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a:t>
            </a:r>
            <a:r>
              <a:rPr lang="en" sz="2250">
                <a:solidFill>
                  <a:schemeClr val="dk1"/>
                </a:solidFill>
                <a:latin typeface="Times New Roman"/>
                <a:ea typeface="Times New Roman"/>
                <a:cs typeface="Times New Roman"/>
                <a:sym typeface="Times New Roman"/>
              </a:rPr>
              <a:t>Interest in AI ethics, healthcare and data science.</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a:t>
            </a:r>
            <a:r>
              <a:rPr lang="en" sz="2400">
                <a:solidFill>
                  <a:schemeClr val="dk1"/>
                </a:solidFill>
                <a:latin typeface="Times New Roman"/>
                <a:ea typeface="Times New Roman"/>
                <a:cs typeface="Times New Roman"/>
                <a:sym typeface="Times New Roman"/>
              </a:rPr>
              <a:t>What kinds of health-related data can be captured through wearable devices, what kinds of analyses are possible, privacy and ethical aspects of personal applications for smart health.</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609" name="Google Shape;609;p69"/>
          <p:cNvGrpSpPr/>
          <p:nvPr/>
        </p:nvGrpSpPr>
        <p:grpSpPr>
          <a:xfrm>
            <a:off x="0" y="972167"/>
            <a:ext cx="9144000" cy="45568"/>
            <a:chOff x="0" y="972167"/>
            <a:chExt cx="9144000" cy="45568"/>
          </a:xfrm>
        </p:grpSpPr>
        <p:cxnSp>
          <p:nvCxnSpPr>
            <p:cNvPr id="610" name="Google Shape;610;p69"/>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611" name="Google Shape;611;p69"/>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612" name="Google Shape;612;p69"/>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Times New Roman"/>
                <a:ea typeface="Times New Roman"/>
                <a:cs typeface="Times New Roman"/>
                <a:sym typeface="Times New Roman"/>
              </a:rPr>
              <a:t>AI Ethics for Smart Health through Smart Watches</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Yolanda Gil</a:t>
            </a:r>
            <a:endParaRPr sz="2000">
              <a:latin typeface="Times New Roman"/>
              <a:ea typeface="Times New Roman"/>
              <a:cs typeface="Times New Roman"/>
              <a:sym typeface="Times New Roman"/>
            </a:endParaRPr>
          </a:p>
        </p:txBody>
      </p:sp>
      <p:sp>
        <p:nvSpPr>
          <p:cNvPr id="613" name="Google Shape;613;p69"/>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pic>
        <p:nvPicPr>
          <p:cNvPr id="614" name="Google Shape;614;p69"/>
          <p:cNvPicPr preferRelativeResize="0"/>
          <p:nvPr/>
        </p:nvPicPr>
        <p:blipFill>
          <a:blip r:embed="rId3">
            <a:alphaModFix/>
          </a:blip>
          <a:stretch>
            <a:fillRect/>
          </a:stretch>
        </p:blipFill>
        <p:spPr>
          <a:xfrm>
            <a:off x="6954637" y="2877425"/>
            <a:ext cx="2113876" cy="2384974"/>
          </a:xfrm>
          <a:prstGeom prst="rect">
            <a:avLst/>
          </a:prstGeom>
          <a:noFill/>
          <a:ln>
            <a:noFill/>
          </a:ln>
        </p:spPr>
      </p:pic>
      <p:pic>
        <p:nvPicPr>
          <p:cNvPr id="615" name="Google Shape;615;p69"/>
          <p:cNvPicPr preferRelativeResize="0"/>
          <p:nvPr/>
        </p:nvPicPr>
        <p:blipFill rotWithShape="1">
          <a:blip r:embed="rId4">
            <a:alphaModFix/>
          </a:blip>
          <a:srcRect b="19114" l="0" r="0" t="23397"/>
          <a:stretch/>
        </p:blipFill>
        <p:spPr>
          <a:xfrm>
            <a:off x="6218400" y="1083627"/>
            <a:ext cx="1726200" cy="992376"/>
          </a:xfrm>
          <a:prstGeom prst="rect">
            <a:avLst/>
          </a:prstGeom>
          <a:noFill/>
          <a:ln>
            <a:noFill/>
          </a:ln>
        </p:spPr>
      </p:pic>
      <p:pic>
        <p:nvPicPr>
          <p:cNvPr id="616" name="Google Shape;616;p69"/>
          <p:cNvPicPr preferRelativeResize="0"/>
          <p:nvPr/>
        </p:nvPicPr>
        <p:blipFill>
          <a:blip r:embed="rId5">
            <a:alphaModFix/>
          </a:blip>
          <a:stretch>
            <a:fillRect/>
          </a:stretch>
        </p:blipFill>
        <p:spPr>
          <a:xfrm>
            <a:off x="6977064" y="2075563"/>
            <a:ext cx="2069011" cy="992375"/>
          </a:xfrm>
          <a:prstGeom prst="rect">
            <a:avLst/>
          </a:prstGeom>
          <a:noFill/>
          <a:ln>
            <a:noFill/>
          </a:ln>
        </p:spPr>
      </p:pic>
      <p:sp>
        <p:nvSpPr>
          <p:cNvPr id="617" name="Google Shape;617;p69"/>
          <p:cNvSpPr txBox="1"/>
          <p:nvPr/>
        </p:nvSpPr>
        <p:spPr>
          <a:xfrm>
            <a:off x="6688850" y="3411600"/>
            <a:ext cx="619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4A86E8"/>
                </a:solidFill>
              </a:rPr>
              <a:t>NIST</a:t>
            </a:r>
            <a:endParaRPr sz="1100">
              <a:solidFill>
                <a:srgbClr val="4A86E8"/>
              </a:solidFill>
            </a:endParaRPr>
          </a:p>
        </p:txBody>
      </p:sp>
      <p:sp>
        <p:nvSpPr>
          <p:cNvPr id="618" name="Google Shape;618;p69"/>
          <p:cNvSpPr txBox="1"/>
          <p:nvPr/>
        </p:nvSpPr>
        <p:spPr>
          <a:xfrm>
            <a:off x="6843350" y="3158450"/>
            <a:ext cx="619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4A86E8"/>
                </a:solidFill>
              </a:rPr>
              <a:t>OECD</a:t>
            </a:r>
            <a:endParaRPr sz="1100">
              <a:solidFill>
                <a:srgbClr val="4A86E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9" name="Google Shape;189;p34"/>
          <p:cNvSpPr txBox="1"/>
          <p:nvPr>
            <p:ph idx="1" type="body"/>
          </p:nvPr>
        </p:nvSpPr>
        <p:spPr>
          <a:xfrm>
            <a:off x="311700" y="1152475"/>
            <a:ext cx="6639600" cy="3629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Task: </a:t>
            </a:r>
            <a:r>
              <a:rPr lang="en" sz="2250">
                <a:solidFill>
                  <a:schemeClr val="dk1"/>
                </a:solidFill>
                <a:latin typeface="Times New Roman"/>
                <a:ea typeface="Times New Roman"/>
                <a:cs typeface="Times New Roman"/>
                <a:sym typeface="Times New Roman"/>
              </a:rPr>
              <a:t>You will study mechanism responsible for </a:t>
            </a:r>
            <a:r>
              <a:rPr b="1" lang="en" sz="2250">
                <a:solidFill>
                  <a:srgbClr val="980000"/>
                </a:solidFill>
                <a:latin typeface="Times New Roman"/>
                <a:ea typeface="Times New Roman"/>
                <a:cs typeface="Times New Roman"/>
                <a:sym typeface="Times New Roman"/>
              </a:rPr>
              <a:t>learning</a:t>
            </a:r>
            <a:r>
              <a:rPr lang="en" sz="2250">
                <a:solidFill>
                  <a:schemeClr val="dk1"/>
                </a:solidFill>
                <a:latin typeface="Times New Roman"/>
                <a:ea typeface="Times New Roman"/>
                <a:cs typeface="Times New Roman"/>
                <a:sym typeface="Times New Roman"/>
              </a:rPr>
              <a:t> and </a:t>
            </a:r>
            <a:r>
              <a:rPr b="1" lang="en" sz="2250">
                <a:solidFill>
                  <a:srgbClr val="980000"/>
                </a:solidFill>
                <a:latin typeface="Times New Roman"/>
                <a:ea typeface="Times New Roman"/>
                <a:cs typeface="Times New Roman"/>
                <a:sym typeface="Times New Roman"/>
              </a:rPr>
              <a:t>forgetting</a:t>
            </a:r>
            <a:r>
              <a:rPr lang="en" sz="2250">
                <a:solidFill>
                  <a:schemeClr val="dk1"/>
                </a:solidFill>
                <a:latin typeface="Times New Roman"/>
                <a:ea typeface="Times New Roman"/>
                <a:cs typeface="Times New Roman"/>
                <a:sym typeface="Times New Roman"/>
              </a:rPr>
              <a:t> in artificial neural networks.</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Approach: </a:t>
            </a:r>
            <a:r>
              <a:rPr lang="en" sz="2250">
                <a:solidFill>
                  <a:schemeClr val="dk1"/>
                </a:solidFill>
                <a:latin typeface="Times New Roman"/>
                <a:ea typeface="Times New Roman"/>
                <a:cs typeface="Times New Roman"/>
                <a:sym typeface="Times New Roman"/>
              </a:rPr>
              <a:t>You will investigate </a:t>
            </a:r>
            <a:r>
              <a:rPr b="1" lang="en" sz="2250">
                <a:solidFill>
                  <a:srgbClr val="980000"/>
                </a:solidFill>
                <a:latin typeface="Times New Roman"/>
                <a:ea typeface="Times New Roman"/>
                <a:cs typeface="Times New Roman"/>
                <a:sym typeface="Times New Roman"/>
              </a:rPr>
              <a:t>neuron activation patterns</a:t>
            </a:r>
            <a:r>
              <a:rPr lang="en" sz="2250">
                <a:solidFill>
                  <a:schemeClr val="dk1"/>
                </a:solidFill>
                <a:latin typeface="Times New Roman"/>
                <a:ea typeface="Times New Roman"/>
                <a:cs typeface="Times New Roman"/>
                <a:sym typeface="Times New Roman"/>
              </a:rPr>
              <a:t> emerging under different conditions (e.g. when learning examples from different data distributions).</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250">
              <a:solidFill>
                <a:schemeClr val="dk1"/>
              </a:solidFill>
              <a:latin typeface="Times New Roman"/>
              <a:ea typeface="Times New Roman"/>
              <a:cs typeface="Times New Roman"/>
              <a:sym typeface="Times New Roman"/>
            </a:endParaRPr>
          </a:p>
          <a:p>
            <a:pPr indent="0" lvl="0" marL="0" marR="2885508" rtl="0" algn="l">
              <a:spcBef>
                <a:spcPts val="0"/>
              </a:spcBef>
              <a:spcAft>
                <a:spcPts val="0"/>
              </a:spcAft>
              <a:buNone/>
            </a:pPr>
            <a:r>
              <a:rPr b="1" lang="en" sz="2400">
                <a:solidFill>
                  <a:schemeClr val="dk1"/>
                </a:solidFill>
                <a:latin typeface="Times New Roman"/>
                <a:ea typeface="Times New Roman"/>
                <a:cs typeface="Times New Roman"/>
                <a:sym typeface="Times New Roman"/>
              </a:rPr>
              <a:t>Personal Goal: </a:t>
            </a:r>
            <a:r>
              <a:rPr lang="en" sz="2250">
                <a:solidFill>
                  <a:schemeClr val="dk1"/>
                </a:solidFill>
                <a:latin typeface="Times New Roman"/>
                <a:ea typeface="Times New Roman"/>
                <a:cs typeface="Times New Roman"/>
                <a:sym typeface="Times New Roman"/>
              </a:rPr>
              <a:t>You will </a:t>
            </a:r>
            <a:r>
              <a:rPr b="1" lang="en" sz="2250">
                <a:solidFill>
                  <a:srgbClr val="953734"/>
                </a:solidFill>
                <a:latin typeface="Times New Roman"/>
                <a:ea typeface="Times New Roman"/>
                <a:cs typeface="Times New Roman"/>
                <a:sym typeface="Times New Roman"/>
              </a:rPr>
              <a:t>learn</a:t>
            </a:r>
            <a:r>
              <a:rPr lang="en" sz="2250">
                <a:solidFill>
                  <a:schemeClr val="dk1"/>
                </a:solidFill>
                <a:latin typeface="Times New Roman"/>
                <a:ea typeface="Times New Roman"/>
                <a:cs typeface="Times New Roman"/>
                <a:sym typeface="Times New Roman"/>
              </a:rPr>
              <a:t> how </a:t>
            </a:r>
            <a:r>
              <a:rPr lang="en" sz="2400">
                <a:solidFill>
                  <a:schemeClr val="dk1"/>
                </a:solidFill>
                <a:latin typeface="Times New Roman"/>
                <a:ea typeface="Times New Roman"/>
                <a:cs typeface="Times New Roman"/>
                <a:sym typeface="Times New Roman"/>
              </a:rPr>
              <a:t>the information is </a:t>
            </a:r>
            <a:r>
              <a:rPr b="1" lang="en" sz="2400">
                <a:solidFill>
                  <a:srgbClr val="953734"/>
                </a:solidFill>
                <a:latin typeface="Times New Roman"/>
                <a:ea typeface="Times New Roman"/>
                <a:cs typeface="Times New Roman"/>
                <a:sym typeface="Times New Roman"/>
              </a:rPr>
              <a:t>acquired</a:t>
            </a:r>
            <a:r>
              <a:rPr lang="en" sz="2400">
                <a:solidFill>
                  <a:schemeClr val="dk1"/>
                </a:solidFill>
                <a:latin typeface="Times New Roman"/>
                <a:ea typeface="Times New Roman"/>
                <a:cs typeface="Times New Roman"/>
                <a:sym typeface="Times New Roman"/>
              </a:rPr>
              <a:t> by and </a:t>
            </a:r>
            <a:r>
              <a:rPr b="1" lang="en" sz="2400">
                <a:solidFill>
                  <a:srgbClr val="953734"/>
                </a:solidFill>
                <a:latin typeface="Times New Roman"/>
                <a:ea typeface="Times New Roman"/>
                <a:cs typeface="Times New Roman"/>
                <a:sym typeface="Times New Roman"/>
              </a:rPr>
              <a:t>stored</a:t>
            </a:r>
            <a:r>
              <a:rPr lang="en" sz="2400">
                <a:solidFill>
                  <a:schemeClr val="dk1"/>
                </a:solidFill>
                <a:latin typeface="Times New Roman"/>
                <a:ea typeface="Times New Roman"/>
                <a:cs typeface="Times New Roman"/>
                <a:sym typeface="Times New Roman"/>
              </a:rPr>
              <a:t> in neural networks.</a:t>
            </a:r>
            <a:endParaRPr sz="2400">
              <a:solidFill>
                <a:schemeClr val="dk1"/>
              </a:solidFill>
              <a:latin typeface="Times New Roman"/>
              <a:ea typeface="Times New Roman"/>
              <a:cs typeface="Times New Roman"/>
              <a:sym typeface="Times New Roman"/>
            </a:endParaRPr>
          </a:p>
          <a:p>
            <a:pPr indent="0" lvl="0" marL="0" marR="2885508"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2885508" rtl="0" algn="l">
              <a:spcBef>
                <a:spcPts val="0"/>
              </a:spcBef>
              <a:spcAft>
                <a:spcPts val="0"/>
              </a:spcAft>
              <a:buNone/>
            </a:pPr>
            <a:r>
              <a:rPr b="1" lang="en" sz="2400">
                <a:solidFill>
                  <a:schemeClr val="dk1"/>
                </a:solidFill>
                <a:latin typeface="Times New Roman"/>
                <a:ea typeface="Times New Roman"/>
                <a:cs typeface="Times New Roman"/>
                <a:sym typeface="Times New Roman"/>
              </a:rPr>
              <a:t>Scientific Goal: </a:t>
            </a:r>
            <a:r>
              <a:rPr lang="en" sz="2250">
                <a:solidFill>
                  <a:schemeClr val="dk1"/>
                </a:solidFill>
                <a:latin typeface="Times New Roman"/>
                <a:ea typeface="Times New Roman"/>
                <a:cs typeface="Times New Roman"/>
                <a:sym typeface="Times New Roman"/>
              </a:rPr>
              <a:t>You will explore connections between </a:t>
            </a:r>
            <a:r>
              <a:rPr b="1" lang="en" sz="2250">
                <a:solidFill>
                  <a:srgbClr val="953734"/>
                </a:solidFill>
                <a:latin typeface="Times New Roman"/>
                <a:ea typeface="Times New Roman"/>
                <a:cs typeface="Times New Roman"/>
                <a:sym typeface="Times New Roman"/>
              </a:rPr>
              <a:t>machine learning</a:t>
            </a:r>
            <a:r>
              <a:rPr lang="en" sz="2250">
                <a:solidFill>
                  <a:schemeClr val="dk1"/>
                </a:solidFill>
                <a:latin typeface="Times New Roman"/>
                <a:ea typeface="Times New Roman"/>
                <a:cs typeface="Times New Roman"/>
                <a:sym typeface="Times New Roman"/>
              </a:rPr>
              <a:t> and </a:t>
            </a:r>
            <a:r>
              <a:rPr b="1" lang="en" sz="2250">
                <a:solidFill>
                  <a:srgbClr val="953734"/>
                </a:solidFill>
                <a:latin typeface="Times New Roman"/>
                <a:ea typeface="Times New Roman"/>
                <a:cs typeface="Times New Roman"/>
                <a:sym typeface="Times New Roman"/>
              </a:rPr>
              <a:t>physics</a:t>
            </a:r>
            <a:r>
              <a:rPr lang="en" sz="2250">
                <a:solidFill>
                  <a:schemeClr val="dk1"/>
                </a:solidFill>
                <a:latin typeface="Times New Roman"/>
                <a:ea typeface="Times New Roman"/>
                <a:cs typeface="Times New Roman"/>
                <a:sym typeface="Times New Roman"/>
              </a:rPr>
              <a:t> (a sign of potential phase transition).</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Python, TensorFlow or PyTorch</a:t>
            </a:r>
            <a:endParaRPr sz="2400">
              <a:solidFill>
                <a:schemeClr val="dk1"/>
              </a:solidFill>
              <a:latin typeface="Times New Roman"/>
              <a:ea typeface="Times New Roman"/>
              <a:cs typeface="Times New Roman"/>
              <a:sym typeface="Times New Roman"/>
            </a:endParaRPr>
          </a:p>
        </p:txBody>
      </p:sp>
      <p:grpSp>
        <p:nvGrpSpPr>
          <p:cNvPr id="190" name="Google Shape;190;p34"/>
          <p:cNvGrpSpPr/>
          <p:nvPr/>
        </p:nvGrpSpPr>
        <p:grpSpPr>
          <a:xfrm>
            <a:off x="0" y="972167"/>
            <a:ext cx="9144000" cy="45568"/>
            <a:chOff x="0" y="972167"/>
            <a:chExt cx="9144000" cy="45568"/>
          </a:xfrm>
        </p:grpSpPr>
        <p:cxnSp>
          <p:nvCxnSpPr>
            <p:cNvPr id="191" name="Google Shape;191;p34"/>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192" name="Google Shape;192;p34"/>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193" name="Google Shape;193;p34"/>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Learning and forgetting in neural networks</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Marcin Abram</a:t>
            </a:r>
            <a:endParaRPr sz="2000">
              <a:latin typeface="Times New Roman"/>
              <a:ea typeface="Times New Roman"/>
              <a:cs typeface="Times New Roman"/>
              <a:sym typeface="Times New Roman"/>
            </a:endParaRPr>
          </a:p>
        </p:txBody>
      </p:sp>
      <p:sp>
        <p:nvSpPr>
          <p:cNvPr id="194" name="Google Shape;194;p34"/>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pic>
        <p:nvPicPr>
          <p:cNvPr id="195" name="Google Shape;195;p34"/>
          <p:cNvPicPr preferRelativeResize="0"/>
          <p:nvPr/>
        </p:nvPicPr>
        <p:blipFill rotWithShape="1">
          <a:blip r:embed="rId3">
            <a:alphaModFix/>
          </a:blip>
          <a:srcRect b="842" l="0" r="0" t="0"/>
          <a:stretch/>
        </p:blipFill>
        <p:spPr>
          <a:xfrm>
            <a:off x="7689675" y="1218825"/>
            <a:ext cx="1352550" cy="3400150"/>
          </a:xfrm>
          <a:prstGeom prst="rect">
            <a:avLst/>
          </a:prstGeom>
          <a:noFill/>
          <a:ln>
            <a:noFill/>
          </a:ln>
        </p:spPr>
      </p:pic>
      <p:pic>
        <p:nvPicPr>
          <p:cNvPr id="196" name="Google Shape;196;p34"/>
          <p:cNvPicPr preferRelativeResize="0"/>
          <p:nvPr/>
        </p:nvPicPr>
        <p:blipFill>
          <a:blip r:embed="rId4">
            <a:alphaModFix/>
          </a:blip>
          <a:stretch>
            <a:fillRect/>
          </a:stretch>
        </p:blipFill>
        <p:spPr>
          <a:xfrm>
            <a:off x="4572000" y="2888800"/>
            <a:ext cx="2533650" cy="209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2" name="Google Shape;202;p35"/>
          <p:cNvSpPr txBox="1"/>
          <p:nvPr>
            <p:ph idx="1" type="body"/>
          </p:nvPr>
        </p:nvSpPr>
        <p:spPr>
          <a:xfrm>
            <a:off x="311700" y="1152475"/>
            <a:ext cx="8520600" cy="3629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Developing image-based object detection and classification models requires significant time, resources, and effort. Especially, acquiring a good training dataset is essential. However, there are some cases when it is very hard to get quality data such as rare cases (e.g., disasters) or expensive cases to get (e.g., faraway places). Due to the development of generative AI, we might produce synthetic images to enhance the quality of dataset by filling up missing images with them. Based on our prior work in object detection and classification for smart city applications, we would like to explore the potential of AI generated images for an enhanced object detection and classification.</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Python, Some knowledge in image machine learning, Knowing existing methods such as Yolo is desirable, Imagination!!!</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Image machine learning, object detection applications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03" name="Google Shape;203;p35"/>
          <p:cNvGrpSpPr/>
          <p:nvPr/>
        </p:nvGrpSpPr>
        <p:grpSpPr>
          <a:xfrm>
            <a:off x="0" y="972167"/>
            <a:ext cx="9144000" cy="45568"/>
            <a:chOff x="0" y="972167"/>
            <a:chExt cx="9144000" cy="45568"/>
          </a:xfrm>
        </p:grpSpPr>
        <p:cxnSp>
          <p:nvCxnSpPr>
            <p:cNvPr id="204" name="Google Shape;204;p35"/>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205" name="Google Shape;205;p35"/>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206" name="Google Shape;206;p35"/>
          <p:cNvSpPr txBox="1"/>
          <p:nvPr/>
        </p:nvSpPr>
        <p:spPr>
          <a:xfrm>
            <a:off x="95900" y="191350"/>
            <a:ext cx="8979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Times New Roman"/>
                <a:ea typeface="Times New Roman"/>
                <a:cs typeface="Times New Roman"/>
                <a:sym typeface="Times New Roman"/>
              </a:rPr>
              <a:t>Utilizing AI Generated Images for Object Detection and Classification</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Seon Ho Kim</a:t>
            </a:r>
            <a:endParaRPr sz="2000">
              <a:latin typeface="Times New Roman"/>
              <a:ea typeface="Times New Roman"/>
              <a:cs typeface="Times New Roman"/>
              <a:sym typeface="Times New Roman"/>
            </a:endParaRPr>
          </a:p>
        </p:txBody>
      </p:sp>
      <p:sp>
        <p:nvSpPr>
          <p:cNvPr id="207" name="Google Shape;207;p35"/>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3" name="Google Shape;213;p36"/>
          <p:cNvSpPr txBox="1"/>
          <p:nvPr>
            <p:ph idx="1" type="body"/>
          </p:nvPr>
        </p:nvSpPr>
        <p:spPr>
          <a:xfrm>
            <a:off x="311700" y="1152475"/>
            <a:ext cx="8520600" cy="36294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Cities are the focal point of economic, social, and environmental challenges and opportunities. To establish USC as a thought leader and partner of choice to tackle the challenges of the urban future, the USC Sol Price School of Public Policy and the USC Marshall School of Business propose establishing an Urban Futures Data Core to serve as a university-wide hub for data analysis and dissemination. Students working on this project will first build an algorithm that gathers information from published research papers by Price and Marshall faculty. Information collected include dataset name, availability, and geographic level of granularity. Students will also have the </a:t>
            </a:r>
            <a:r>
              <a:rPr lang="en" sz="2250">
                <a:solidFill>
                  <a:schemeClr val="dk1"/>
                </a:solidFill>
                <a:latin typeface="Times New Roman"/>
                <a:ea typeface="Times New Roman"/>
                <a:cs typeface="Times New Roman"/>
                <a:sym typeface="Times New Roman"/>
              </a:rPr>
              <a:t>opportunity</a:t>
            </a:r>
            <a:r>
              <a:rPr lang="en" sz="2250">
                <a:solidFill>
                  <a:schemeClr val="dk1"/>
                </a:solidFill>
                <a:latin typeface="Times New Roman"/>
                <a:ea typeface="Times New Roman"/>
                <a:cs typeface="Times New Roman"/>
                <a:sym typeface="Times New Roman"/>
              </a:rPr>
              <a:t> to interview faculty to understand data use agreements. Next, they will build and design a website to present a </a:t>
            </a:r>
            <a:r>
              <a:rPr lang="en" sz="2250">
                <a:solidFill>
                  <a:schemeClr val="dk1"/>
                </a:solidFill>
                <a:latin typeface="Times New Roman"/>
                <a:ea typeface="Times New Roman"/>
                <a:cs typeface="Times New Roman"/>
                <a:sym typeface="Times New Roman"/>
              </a:rPr>
              <a:t>detailed</a:t>
            </a:r>
            <a:r>
              <a:rPr lang="en" sz="2250">
                <a:solidFill>
                  <a:schemeClr val="dk1"/>
                </a:solidFill>
                <a:latin typeface="Times New Roman"/>
                <a:ea typeface="Times New Roman"/>
                <a:cs typeface="Times New Roman"/>
                <a:sym typeface="Times New Roman"/>
              </a:rPr>
              <a:t> data catalogue that can be updated in real-time. Finally, students will have the opportunity to use the data to create geographic visualizations of key indices related to urban futures.</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Python; web design, web scraping</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The students will learn about all data sources used in public policy and business, data management, and web design.</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14" name="Google Shape;214;p36"/>
          <p:cNvGrpSpPr/>
          <p:nvPr/>
        </p:nvGrpSpPr>
        <p:grpSpPr>
          <a:xfrm>
            <a:off x="0" y="972167"/>
            <a:ext cx="9144000" cy="45568"/>
            <a:chOff x="0" y="972167"/>
            <a:chExt cx="9144000" cy="45568"/>
          </a:xfrm>
        </p:grpSpPr>
        <p:cxnSp>
          <p:nvCxnSpPr>
            <p:cNvPr id="215" name="Google Shape;215;p36"/>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216" name="Google Shape;216;p36"/>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217" name="Google Shape;217;p36"/>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Urban Futures Data Core</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Alice Chen</a:t>
            </a:r>
            <a:endParaRPr sz="2000">
              <a:latin typeface="Times New Roman"/>
              <a:ea typeface="Times New Roman"/>
              <a:cs typeface="Times New Roman"/>
              <a:sym typeface="Times New Roman"/>
            </a:endParaRPr>
          </a:p>
        </p:txBody>
      </p:sp>
      <p:sp>
        <p:nvSpPr>
          <p:cNvPr id="218" name="Google Shape;218;p36"/>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224" name="Google Shape;224;p37"/>
          <p:cNvGrpSpPr/>
          <p:nvPr/>
        </p:nvGrpSpPr>
        <p:grpSpPr>
          <a:xfrm>
            <a:off x="0" y="972167"/>
            <a:ext cx="9144000" cy="45568"/>
            <a:chOff x="0" y="972167"/>
            <a:chExt cx="9144000" cy="45568"/>
          </a:xfrm>
        </p:grpSpPr>
        <p:cxnSp>
          <p:nvCxnSpPr>
            <p:cNvPr id="225" name="Google Shape;225;p37"/>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226" name="Google Shape;226;p37"/>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227" name="Google Shape;227;p37"/>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Urban Futures Data Core</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Alice Chen</a:t>
            </a:r>
            <a:endParaRPr sz="2000">
              <a:latin typeface="Times New Roman"/>
              <a:ea typeface="Times New Roman"/>
              <a:cs typeface="Times New Roman"/>
              <a:sym typeface="Times New Roman"/>
            </a:endParaRPr>
          </a:p>
        </p:txBody>
      </p:sp>
      <p:sp>
        <p:nvSpPr>
          <p:cNvPr id="228" name="Google Shape;228;p37"/>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pic>
        <p:nvPicPr>
          <p:cNvPr id="229" name="Google Shape;229;p37"/>
          <p:cNvPicPr preferRelativeResize="0"/>
          <p:nvPr/>
        </p:nvPicPr>
        <p:blipFill>
          <a:blip r:embed="rId3">
            <a:alphaModFix/>
          </a:blip>
          <a:stretch>
            <a:fillRect/>
          </a:stretch>
        </p:blipFill>
        <p:spPr>
          <a:xfrm>
            <a:off x="152400" y="1170125"/>
            <a:ext cx="3584652" cy="3407875"/>
          </a:xfrm>
          <a:prstGeom prst="rect">
            <a:avLst/>
          </a:prstGeom>
          <a:noFill/>
          <a:ln>
            <a:noFill/>
          </a:ln>
        </p:spPr>
      </p:pic>
      <p:graphicFrame>
        <p:nvGraphicFramePr>
          <p:cNvPr id="230" name="Google Shape;230;p37"/>
          <p:cNvGraphicFramePr/>
          <p:nvPr/>
        </p:nvGraphicFramePr>
        <p:xfrm>
          <a:off x="4131075" y="1618200"/>
          <a:ext cx="3000000" cy="3000000"/>
        </p:xfrm>
        <a:graphic>
          <a:graphicData uri="http://schemas.openxmlformats.org/drawingml/2006/table">
            <a:tbl>
              <a:tblPr>
                <a:noFill/>
                <a:tableStyleId>{1F2360C1-28E1-40C1-80AC-A3BB5374432B}</a:tableStyleId>
              </a:tblPr>
              <a:tblGrid>
                <a:gridCol w="1469300"/>
                <a:gridCol w="2870400"/>
              </a:tblGrid>
              <a:tr h="177450">
                <a:tc>
                  <a:txBody>
                    <a:bodyPr/>
                    <a:lstStyle/>
                    <a:p>
                      <a:pPr indent="0" lvl="0" marL="0" rtl="0" algn="l">
                        <a:lnSpc>
                          <a:spcPct val="115000"/>
                        </a:lnSpc>
                        <a:spcBef>
                          <a:spcPts val="0"/>
                        </a:spcBef>
                        <a:spcAft>
                          <a:spcPts val="0"/>
                        </a:spcAft>
                        <a:buNone/>
                      </a:pPr>
                      <a:r>
                        <a:rPr b="1" lang="en" sz="1200">
                          <a:solidFill>
                            <a:srgbClr val="FFFFFF"/>
                          </a:solidFill>
                        </a:rPr>
                        <a:t>FOCUS AREA</a:t>
                      </a:r>
                      <a:endParaRPr b="1" sz="1200">
                        <a:solidFill>
                          <a:srgbClr val="FFFFFF"/>
                        </a:solidFill>
                      </a:endParaRPr>
                    </a:p>
                  </a:txBody>
                  <a:tcPr marT="45725" marB="45725" marR="91450" marL="91450">
                    <a:lnT cap="flat" cmpd="sng" w="23825">
                      <a:solidFill>
                        <a:srgbClr val="141313"/>
                      </a:solidFill>
                      <a:prstDash val="solid"/>
                      <a:round/>
                      <a:headEnd len="sm" w="sm" type="none"/>
                      <a:tailEnd len="sm" w="sm" type="none"/>
                    </a:lnT>
                    <a:lnB cap="flat" cmpd="sng" w="23825">
                      <a:solidFill>
                        <a:srgbClr val="141313"/>
                      </a:solidFill>
                      <a:prstDash val="solid"/>
                      <a:round/>
                      <a:headEnd len="sm" w="sm" type="none"/>
                      <a:tailEnd len="sm" w="sm" type="none"/>
                    </a:lnB>
                    <a:solidFill>
                      <a:srgbClr val="C5C2C2"/>
                    </a:solidFill>
                  </a:tcPr>
                </a:tc>
                <a:tc>
                  <a:txBody>
                    <a:bodyPr/>
                    <a:lstStyle/>
                    <a:p>
                      <a:pPr indent="0" lvl="0" marL="0" rtl="0" algn="l">
                        <a:lnSpc>
                          <a:spcPct val="115000"/>
                        </a:lnSpc>
                        <a:spcBef>
                          <a:spcPts val="0"/>
                        </a:spcBef>
                        <a:spcAft>
                          <a:spcPts val="0"/>
                        </a:spcAft>
                        <a:buNone/>
                      </a:pPr>
                      <a:r>
                        <a:rPr b="1" lang="en" sz="1200">
                          <a:solidFill>
                            <a:srgbClr val="FFFFFF"/>
                          </a:solidFill>
                        </a:rPr>
                        <a:t>DATA EXAMPLES</a:t>
                      </a:r>
                      <a:endParaRPr b="1" sz="1200">
                        <a:solidFill>
                          <a:srgbClr val="FFFFFF"/>
                        </a:solidFill>
                      </a:endParaRPr>
                    </a:p>
                  </a:txBody>
                  <a:tcPr marT="45725" marB="45725" marR="91450" marL="91450">
                    <a:lnT cap="flat" cmpd="sng" w="23825">
                      <a:solidFill>
                        <a:srgbClr val="141313"/>
                      </a:solidFill>
                      <a:prstDash val="solid"/>
                      <a:round/>
                      <a:headEnd len="sm" w="sm" type="none"/>
                      <a:tailEnd len="sm" w="sm" type="none"/>
                    </a:lnT>
                    <a:lnB cap="flat" cmpd="sng" w="23825">
                      <a:solidFill>
                        <a:srgbClr val="141313"/>
                      </a:solidFill>
                      <a:prstDash val="solid"/>
                      <a:round/>
                      <a:headEnd len="sm" w="sm" type="none"/>
                      <a:tailEnd len="sm" w="sm" type="none"/>
                    </a:lnB>
                    <a:solidFill>
                      <a:srgbClr val="C5C2C2"/>
                    </a:solidFill>
                  </a:tcPr>
                </a:tc>
              </a:tr>
              <a:tr h="177450">
                <a:tc>
                  <a:txBody>
                    <a:bodyPr/>
                    <a:lstStyle/>
                    <a:p>
                      <a:pPr indent="0" lvl="0" marL="0" rtl="0" algn="l">
                        <a:lnSpc>
                          <a:spcPct val="115000"/>
                        </a:lnSpc>
                        <a:spcBef>
                          <a:spcPts val="0"/>
                        </a:spcBef>
                        <a:spcAft>
                          <a:spcPts val="0"/>
                        </a:spcAft>
                        <a:buNone/>
                      </a:pPr>
                      <a:r>
                        <a:rPr lang="en" sz="1200">
                          <a:solidFill>
                            <a:srgbClr val="141313"/>
                          </a:solidFill>
                        </a:rPr>
                        <a:t>1. Real estate</a:t>
                      </a:r>
                      <a:endParaRPr sz="1200">
                        <a:solidFill>
                          <a:srgbClr val="141313"/>
                        </a:solidFill>
                      </a:endParaRPr>
                    </a:p>
                  </a:txBody>
                  <a:tcPr marT="45725" marB="45725" marR="91450" marL="91450">
                    <a:lnT cap="flat" cmpd="sng" w="23825">
                      <a:solidFill>
                        <a:srgbClr val="141313"/>
                      </a:solidFill>
                      <a:prstDash val="solid"/>
                      <a:round/>
                      <a:headEnd len="sm" w="sm" type="none"/>
                      <a:tailEnd len="sm" w="sm" type="none"/>
                    </a:lnT>
                    <a:solidFill>
                      <a:srgbClr val="E7E7E7"/>
                    </a:solidFill>
                  </a:tcPr>
                </a:tc>
                <a:tc>
                  <a:txBody>
                    <a:bodyPr/>
                    <a:lstStyle/>
                    <a:p>
                      <a:pPr indent="0" lvl="0" marL="0" rtl="0" algn="l">
                        <a:lnSpc>
                          <a:spcPct val="115000"/>
                        </a:lnSpc>
                        <a:spcBef>
                          <a:spcPts val="0"/>
                        </a:spcBef>
                        <a:spcAft>
                          <a:spcPts val="0"/>
                        </a:spcAft>
                        <a:buNone/>
                      </a:pPr>
                      <a:r>
                        <a:rPr lang="en" sz="1200">
                          <a:solidFill>
                            <a:srgbClr val="141313"/>
                          </a:solidFill>
                        </a:rPr>
                        <a:t>Neighborhood data for social change</a:t>
                      </a:r>
                      <a:endParaRPr sz="1200">
                        <a:solidFill>
                          <a:srgbClr val="141313"/>
                        </a:solidFill>
                      </a:endParaRPr>
                    </a:p>
                  </a:txBody>
                  <a:tcPr marT="45725" marB="45725" marR="91450" marL="91450">
                    <a:lnT cap="flat" cmpd="sng" w="23825">
                      <a:solidFill>
                        <a:srgbClr val="141313"/>
                      </a:solidFill>
                      <a:prstDash val="solid"/>
                      <a:round/>
                      <a:headEnd len="sm" w="sm" type="none"/>
                      <a:tailEnd len="sm" w="sm" type="none"/>
                    </a:lnT>
                    <a:solidFill>
                      <a:srgbClr val="E7E7E7"/>
                    </a:solidFill>
                  </a:tcPr>
                </a:tc>
              </a:tr>
              <a:tr h="177450">
                <a:tc>
                  <a:txBody>
                    <a:bodyPr/>
                    <a:lstStyle/>
                    <a:p>
                      <a:pPr indent="0" lvl="0" marL="0" rtl="0" algn="l">
                        <a:lnSpc>
                          <a:spcPct val="115000"/>
                        </a:lnSpc>
                        <a:spcBef>
                          <a:spcPts val="0"/>
                        </a:spcBef>
                        <a:spcAft>
                          <a:spcPts val="0"/>
                        </a:spcAft>
                        <a:buNone/>
                      </a:pPr>
                      <a:r>
                        <a:rPr lang="en" sz="1200">
                          <a:solidFill>
                            <a:srgbClr val="141313"/>
                          </a:solidFill>
                        </a:rPr>
                        <a:t>2. Housing</a:t>
                      </a:r>
                      <a:endParaRPr sz="1200">
                        <a:solidFill>
                          <a:srgbClr val="141313"/>
                        </a:solidFill>
                      </a:endParaRPr>
                    </a:p>
                  </a:txBody>
                  <a:tcPr marT="45725" marB="45725" marR="91450" marL="91450"/>
                </a:tc>
                <a:tc>
                  <a:txBody>
                    <a:bodyPr/>
                    <a:lstStyle/>
                    <a:p>
                      <a:pPr indent="0" lvl="0" marL="0" rtl="0" algn="l">
                        <a:lnSpc>
                          <a:spcPct val="115000"/>
                        </a:lnSpc>
                        <a:spcBef>
                          <a:spcPts val="0"/>
                        </a:spcBef>
                        <a:spcAft>
                          <a:spcPts val="0"/>
                        </a:spcAft>
                        <a:buNone/>
                      </a:pPr>
                      <a:r>
                        <a:rPr lang="en" sz="1200">
                          <a:solidFill>
                            <a:srgbClr val="141313"/>
                          </a:solidFill>
                        </a:rPr>
                        <a:t>House sale price data</a:t>
                      </a:r>
                      <a:endParaRPr sz="1200">
                        <a:solidFill>
                          <a:srgbClr val="141313"/>
                        </a:solidFill>
                      </a:endParaRPr>
                    </a:p>
                  </a:txBody>
                  <a:tcPr marT="45725" marB="45725" marR="91450" marL="91450"/>
                </a:tc>
              </a:tr>
              <a:tr h="177450">
                <a:tc>
                  <a:txBody>
                    <a:bodyPr/>
                    <a:lstStyle/>
                    <a:p>
                      <a:pPr indent="0" lvl="0" marL="0" rtl="0" algn="l">
                        <a:lnSpc>
                          <a:spcPct val="115000"/>
                        </a:lnSpc>
                        <a:spcBef>
                          <a:spcPts val="0"/>
                        </a:spcBef>
                        <a:spcAft>
                          <a:spcPts val="0"/>
                        </a:spcAft>
                        <a:buNone/>
                      </a:pPr>
                      <a:r>
                        <a:rPr lang="en" sz="1200">
                          <a:solidFill>
                            <a:srgbClr val="141313"/>
                          </a:solidFill>
                        </a:rPr>
                        <a:t>3. Infrastructure</a:t>
                      </a:r>
                      <a:endParaRPr sz="1200">
                        <a:solidFill>
                          <a:srgbClr val="141313"/>
                        </a:solidFill>
                      </a:endParaRPr>
                    </a:p>
                  </a:txBody>
                  <a:tcPr marT="45725" marB="45725" marR="91450" marL="91450">
                    <a:solidFill>
                      <a:srgbClr val="E7E7E7"/>
                    </a:solidFill>
                  </a:tcPr>
                </a:tc>
                <a:tc>
                  <a:txBody>
                    <a:bodyPr/>
                    <a:lstStyle/>
                    <a:p>
                      <a:pPr indent="0" lvl="0" marL="0" rtl="0" algn="l">
                        <a:lnSpc>
                          <a:spcPct val="115000"/>
                        </a:lnSpc>
                        <a:spcBef>
                          <a:spcPts val="0"/>
                        </a:spcBef>
                        <a:spcAft>
                          <a:spcPts val="0"/>
                        </a:spcAft>
                        <a:buNone/>
                      </a:pPr>
                      <a:r>
                        <a:rPr lang="en" sz="1200">
                          <a:solidFill>
                            <a:srgbClr val="141313"/>
                          </a:solidFill>
                        </a:rPr>
                        <a:t>Travel diary data</a:t>
                      </a:r>
                      <a:endParaRPr sz="1200">
                        <a:solidFill>
                          <a:srgbClr val="141313"/>
                        </a:solidFill>
                      </a:endParaRPr>
                    </a:p>
                  </a:txBody>
                  <a:tcPr marT="45725" marB="45725" marR="91450" marL="91450">
                    <a:solidFill>
                      <a:srgbClr val="E7E7E7"/>
                    </a:solidFill>
                  </a:tcPr>
                </a:tc>
              </a:tr>
              <a:tr h="177450">
                <a:tc>
                  <a:txBody>
                    <a:bodyPr/>
                    <a:lstStyle/>
                    <a:p>
                      <a:pPr indent="0" lvl="0" marL="0" rtl="0" algn="l">
                        <a:lnSpc>
                          <a:spcPct val="115000"/>
                        </a:lnSpc>
                        <a:spcBef>
                          <a:spcPts val="0"/>
                        </a:spcBef>
                        <a:spcAft>
                          <a:spcPts val="0"/>
                        </a:spcAft>
                        <a:buNone/>
                      </a:pPr>
                      <a:r>
                        <a:rPr lang="en" sz="1200">
                          <a:solidFill>
                            <a:srgbClr val="141313"/>
                          </a:solidFill>
                        </a:rPr>
                        <a:t>4. Mobility</a:t>
                      </a:r>
                      <a:endParaRPr sz="1200">
                        <a:solidFill>
                          <a:srgbClr val="141313"/>
                        </a:solidFill>
                      </a:endParaRPr>
                    </a:p>
                  </a:txBody>
                  <a:tcPr marT="45725" marB="45725" marR="91450" marL="91450"/>
                </a:tc>
                <a:tc>
                  <a:txBody>
                    <a:bodyPr/>
                    <a:lstStyle/>
                    <a:p>
                      <a:pPr indent="0" lvl="0" marL="0" rtl="0" algn="l">
                        <a:lnSpc>
                          <a:spcPct val="115000"/>
                        </a:lnSpc>
                        <a:spcBef>
                          <a:spcPts val="0"/>
                        </a:spcBef>
                        <a:spcAft>
                          <a:spcPts val="0"/>
                        </a:spcAft>
                        <a:buNone/>
                      </a:pPr>
                      <a:r>
                        <a:rPr lang="en" sz="1200">
                          <a:solidFill>
                            <a:srgbClr val="141313"/>
                          </a:solidFill>
                        </a:rPr>
                        <a:t>Cell phone data</a:t>
                      </a:r>
                      <a:endParaRPr sz="1200">
                        <a:solidFill>
                          <a:srgbClr val="141313"/>
                        </a:solidFill>
                      </a:endParaRPr>
                    </a:p>
                  </a:txBody>
                  <a:tcPr marT="45725" marB="45725" marR="91450" marL="91450"/>
                </a:tc>
              </a:tr>
              <a:tr h="177450">
                <a:tc>
                  <a:txBody>
                    <a:bodyPr/>
                    <a:lstStyle/>
                    <a:p>
                      <a:pPr indent="0" lvl="0" marL="0" rtl="0" algn="l">
                        <a:lnSpc>
                          <a:spcPct val="115000"/>
                        </a:lnSpc>
                        <a:spcBef>
                          <a:spcPts val="0"/>
                        </a:spcBef>
                        <a:spcAft>
                          <a:spcPts val="0"/>
                        </a:spcAft>
                        <a:buNone/>
                      </a:pPr>
                      <a:r>
                        <a:rPr lang="en" sz="1200">
                          <a:solidFill>
                            <a:srgbClr val="141313"/>
                          </a:solidFill>
                        </a:rPr>
                        <a:t>5. Energy</a:t>
                      </a:r>
                      <a:endParaRPr sz="1200">
                        <a:solidFill>
                          <a:srgbClr val="141313"/>
                        </a:solidFill>
                      </a:endParaRPr>
                    </a:p>
                  </a:txBody>
                  <a:tcPr marT="45725" marB="45725" marR="91450" marL="91450">
                    <a:solidFill>
                      <a:srgbClr val="E7E7E7"/>
                    </a:solidFill>
                  </a:tcPr>
                </a:tc>
                <a:tc>
                  <a:txBody>
                    <a:bodyPr/>
                    <a:lstStyle/>
                    <a:p>
                      <a:pPr indent="0" lvl="0" marL="0" rtl="0" algn="l">
                        <a:lnSpc>
                          <a:spcPct val="115000"/>
                        </a:lnSpc>
                        <a:spcBef>
                          <a:spcPts val="0"/>
                        </a:spcBef>
                        <a:spcAft>
                          <a:spcPts val="0"/>
                        </a:spcAft>
                        <a:buNone/>
                      </a:pPr>
                      <a:r>
                        <a:rPr lang="en" sz="1200">
                          <a:solidFill>
                            <a:srgbClr val="141313"/>
                          </a:solidFill>
                        </a:rPr>
                        <a:t>Energy consumption data</a:t>
                      </a:r>
                      <a:endParaRPr sz="1200">
                        <a:solidFill>
                          <a:srgbClr val="141313"/>
                        </a:solidFill>
                      </a:endParaRPr>
                    </a:p>
                  </a:txBody>
                  <a:tcPr marT="45725" marB="45725" marR="91450" marL="91450">
                    <a:solidFill>
                      <a:srgbClr val="E7E7E7"/>
                    </a:solidFill>
                  </a:tcPr>
                </a:tc>
              </a:tr>
              <a:tr h="177450">
                <a:tc>
                  <a:txBody>
                    <a:bodyPr/>
                    <a:lstStyle/>
                    <a:p>
                      <a:pPr indent="0" lvl="0" marL="0" rtl="0" algn="l">
                        <a:lnSpc>
                          <a:spcPct val="115000"/>
                        </a:lnSpc>
                        <a:spcBef>
                          <a:spcPts val="0"/>
                        </a:spcBef>
                        <a:spcAft>
                          <a:spcPts val="0"/>
                        </a:spcAft>
                        <a:buNone/>
                      </a:pPr>
                      <a:r>
                        <a:rPr lang="en" sz="1200">
                          <a:solidFill>
                            <a:srgbClr val="141313"/>
                          </a:solidFill>
                        </a:rPr>
                        <a:t>6. Sustainability</a:t>
                      </a:r>
                      <a:endParaRPr sz="1200">
                        <a:solidFill>
                          <a:srgbClr val="141313"/>
                        </a:solidFill>
                      </a:endParaRPr>
                    </a:p>
                  </a:txBody>
                  <a:tcPr marT="45725" marB="45725" marR="91450" marL="91450"/>
                </a:tc>
                <a:tc>
                  <a:txBody>
                    <a:bodyPr/>
                    <a:lstStyle/>
                    <a:p>
                      <a:pPr indent="0" lvl="0" marL="0" rtl="0" algn="l">
                        <a:lnSpc>
                          <a:spcPct val="115000"/>
                        </a:lnSpc>
                        <a:spcBef>
                          <a:spcPts val="0"/>
                        </a:spcBef>
                        <a:spcAft>
                          <a:spcPts val="0"/>
                        </a:spcAft>
                        <a:buNone/>
                      </a:pPr>
                      <a:r>
                        <a:rPr lang="en" sz="1200">
                          <a:solidFill>
                            <a:srgbClr val="141313"/>
                          </a:solidFill>
                        </a:rPr>
                        <a:t>CO2 emissions data</a:t>
                      </a:r>
                      <a:endParaRPr sz="1200">
                        <a:solidFill>
                          <a:srgbClr val="141313"/>
                        </a:solidFill>
                      </a:endParaRPr>
                    </a:p>
                  </a:txBody>
                  <a:tcPr marT="45725" marB="45725" marR="91450" marL="91450"/>
                </a:tc>
              </a:tr>
              <a:tr h="177450">
                <a:tc>
                  <a:txBody>
                    <a:bodyPr/>
                    <a:lstStyle/>
                    <a:p>
                      <a:pPr indent="0" lvl="0" marL="0" rtl="0" algn="l">
                        <a:lnSpc>
                          <a:spcPct val="115000"/>
                        </a:lnSpc>
                        <a:spcBef>
                          <a:spcPts val="0"/>
                        </a:spcBef>
                        <a:spcAft>
                          <a:spcPts val="0"/>
                        </a:spcAft>
                        <a:buNone/>
                      </a:pPr>
                      <a:r>
                        <a:rPr lang="en" sz="1200">
                          <a:solidFill>
                            <a:srgbClr val="141313"/>
                          </a:solidFill>
                        </a:rPr>
                        <a:t>7. Health </a:t>
                      </a:r>
                      <a:endParaRPr sz="1200">
                        <a:solidFill>
                          <a:srgbClr val="141313"/>
                        </a:solidFill>
                      </a:endParaRPr>
                    </a:p>
                  </a:txBody>
                  <a:tcPr marT="45725" marB="45725" marR="91450" marL="91450">
                    <a:solidFill>
                      <a:srgbClr val="E7E7E7"/>
                    </a:solidFill>
                  </a:tcPr>
                </a:tc>
                <a:tc>
                  <a:txBody>
                    <a:bodyPr/>
                    <a:lstStyle/>
                    <a:p>
                      <a:pPr indent="0" lvl="0" marL="0" rtl="0" algn="l">
                        <a:lnSpc>
                          <a:spcPct val="115000"/>
                        </a:lnSpc>
                        <a:spcBef>
                          <a:spcPts val="0"/>
                        </a:spcBef>
                        <a:spcAft>
                          <a:spcPts val="0"/>
                        </a:spcAft>
                        <a:buNone/>
                      </a:pPr>
                      <a:r>
                        <a:rPr lang="en" sz="1200">
                          <a:solidFill>
                            <a:srgbClr val="141313"/>
                          </a:solidFill>
                        </a:rPr>
                        <a:t>Life expectancy, health spending data</a:t>
                      </a:r>
                      <a:endParaRPr sz="1200">
                        <a:solidFill>
                          <a:srgbClr val="141313"/>
                        </a:solidFill>
                      </a:endParaRPr>
                    </a:p>
                  </a:txBody>
                  <a:tcPr marT="45725" marB="45725" marR="91450" marL="91450">
                    <a:solidFill>
                      <a:srgbClr val="E7E7E7"/>
                    </a:solidFill>
                  </a:tcPr>
                </a:tc>
              </a:tr>
              <a:tr h="177450">
                <a:tc>
                  <a:txBody>
                    <a:bodyPr/>
                    <a:lstStyle/>
                    <a:p>
                      <a:pPr indent="0" lvl="0" marL="0" rtl="0" algn="l">
                        <a:lnSpc>
                          <a:spcPct val="115000"/>
                        </a:lnSpc>
                        <a:spcBef>
                          <a:spcPts val="0"/>
                        </a:spcBef>
                        <a:spcAft>
                          <a:spcPts val="0"/>
                        </a:spcAft>
                        <a:buNone/>
                      </a:pPr>
                      <a:r>
                        <a:rPr lang="en" sz="1200">
                          <a:solidFill>
                            <a:srgbClr val="141313"/>
                          </a:solidFill>
                        </a:rPr>
                        <a:t>8. Skills and jobs</a:t>
                      </a:r>
                      <a:endParaRPr sz="1200">
                        <a:solidFill>
                          <a:srgbClr val="141313"/>
                        </a:solidFill>
                      </a:endParaRPr>
                    </a:p>
                  </a:txBody>
                  <a:tcPr marT="45725" marB="45725" marR="91450" marL="91450">
                    <a:lnB cap="flat" cmpd="sng" w="23825">
                      <a:solidFill>
                        <a:srgbClr val="141313"/>
                      </a:solidFill>
                      <a:prstDash val="solid"/>
                      <a:round/>
                      <a:headEnd len="sm" w="sm" type="none"/>
                      <a:tailEnd len="sm" w="sm" type="none"/>
                    </a:lnB>
                  </a:tcPr>
                </a:tc>
                <a:tc>
                  <a:txBody>
                    <a:bodyPr/>
                    <a:lstStyle/>
                    <a:p>
                      <a:pPr indent="0" lvl="0" marL="0" rtl="0" algn="l">
                        <a:spcBef>
                          <a:spcPts val="0"/>
                        </a:spcBef>
                        <a:spcAft>
                          <a:spcPts val="0"/>
                        </a:spcAft>
                        <a:buNone/>
                      </a:pPr>
                      <a:r>
                        <a:rPr lang="en" sz="1200"/>
                        <a:t>Employment </a:t>
                      </a:r>
                      <a:r>
                        <a:rPr lang="en" sz="1200"/>
                        <a:t>characteristics</a:t>
                      </a:r>
                      <a:endParaRPr sz="1200"/>
                    </a:p>
                  </a:txBody>
                  <a:tcPr marT="45725" marB="45725" marR="91450" marL="91450">
                    <a:lnB cap="flat" cmpd="sng" w="23825">
                      <a:solidFill>
                        <a:srgbClr val="141313"/>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236" name="Google Shape;236;p38"/>
          <p:cNvGrpSpPr/>
          <p:nvPr/>
        </p:nvGrpSpPr>
        <p:grpSpPr>
          <a:xfrm>
            <a:off x="0" y="972167"/>
            <a:ext cx="9144000" cy="45568"/>
            <a:chOff x="0" y="972167"/>
            <a:chExt cx="9144000" cy="45568"/>
          </a:xfrm>
        </p:grpSpPr>
        <p:cxnSp>
          <p:nvCxnSpPr>
            <p:cNvPr id="237" name="Google Shape;237;p38"/>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238" name="Google Shape;238;p38"/>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239" name="Google Shape;239;p38"/>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Urban Futures Data Core</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Alice Chen</a:t>
            </a:r>
            <a:endParaRPr sz="2000">
              <a:latin typeface="Times New Roman"/>
              <a:ea typeface="Times New Roman"/>
              <a:cs typeface="Times New Roman"/>
              <a:sym typeface="Times New Roman"/>
            </a:endParaRPr>
          </a:p>
        </p:txBody>
      </p:sp>
      <p:sp>
        <p:nvSpPr>
          <p:cNvPr id="240" name="Google Shape;240;p38"/>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pic>
        <p:nvPicPr>
          <p:cNvPr id="241" name="Google Shape;241;p38"/>
          <p:cNvPicPr preferRelativeResize="0"/>
          <p:nvPr/>
        </p:nvPicPr>
        <p:blipFill>
          <a:blip r:embed="rId3">
            <a:alphaModFix/>
          </a:blip>
          <a:stretch>
            <a:fillRect/>
          </a:stretch>
        </p:blipFill>
        <p:spPr>
          <a:xfrm>
            <a:off x="561225" y="1172875"/>
            <a:ext cx="5204430" cy="3402387"/>
          </a:xfrm>
          <a:prstGeom prst="rect">
            <a:avLst/>
          </a:prstGeom>
          <a:noFill/>
          <a:ln>
            <a:noFill/>
          </a:ln>
        </p:spPr>
      </p:pic>
      <p:pic>
        <p:nvPicPr>
          <p:cNvPr id="242" name="Google Shape;242;p38"/>
          <p:cNvPicPr preferRelativeResize="0"/>
          <p:nvPr/>
        </p:nvPicPr>
        <p:blipFill>
          <a:blip r:embed="rId4">
            <a:alphaModFix/>
          </a:blip>
          <a:stretch>
            <a:fillRect/>
          </a:stretch>
        </p:blipFill>
        <p:spPr>
          <a:xfrm>
            <a:off x="4785200" y="2756000"/>
            <a:ext cx="3927451" cy="197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8" name="Google Shape;248;p39"/>
          <p:cNvSpPr txBox="1"/>
          <p:nvPr>
            <p:ph idx="1" type="body"/>
          </p:nvPr>
        </p:nvSpPr>
        <p:spPr>
          <a:xfrm>
            <a:off x="311700" y="1152475"/>
            <a:ext cx="8520600" cy="3629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Description: </a:t>
            </a:r>
            <a:r>
              <a:rPr lang="en" sz="2250">
                <a:solidFill>
                  <a:schemeClr val="dk1"/>
                </a:solidFill>
                <a:latin typeface="Times New Roman"/>
                <a:ea typeface="Times New Roman"/>
                <a:cs typeface="Times New Roman"/>
                <a:sym typeface="Times New Roman"/>
              </a:rPr>
              <a:t>Highly accurate fault detection in foundry produced microelectronics is crucial to ensuring quality of devices that leave the foundry. However, current defect detection flows are human-centric, which produces a bottleneck. The objective of this project is to leverage recent advances in AI/ML to develop automated techniques that can 1) identify manufacturing defects in microelectronics using imagery collected at the foundry, and 2) determine whether the identified defect will impact the performance of the manufactured component.</a:t>
            </a:r>
            <a:endParaRPr sz="2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7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Skills needed:</a:t>
            </a:r>
            <a:r>
              <a:rPr lang="en" sz="2400">
                <a:solidFill>
                  <a:schemeClr val="dk1"/>
                </a:solidFill>
                <a:latin typeface="Times New Roman"/>
                <a:ea typeface="Times New Roman"/>
                <a:cs typeface="Times New Roman"/>
                <a:sym typeface="Times New Roman"/>
              </a:rPr>
              <a:t> Python, PyTorch or TensorFlow, image analysis</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8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dk1"/>
                </a:solidFill>
                <a:latin typeface="Times New Roman"/>
                <a:ea typeface="Times New Roman"/>
                <a:cs typeface="Times New Roman"/>
                <a:sym typeface="Times New Roman"/>
              </a:rPr>
              <a:t>Students will learn:</a:t>
            </a:r>
            <a:r>
              <a:rPr lang="en" sz="2400">
                <a:solidFill>
                  <a:schemeClr val="dk1"/>
                </a:solidFill>
                <a:latin typeface="Times New Roman"/>
                <a:ea typeface="Times New Roman"/>
                <a:cs typeface="Times New Roman"/>
                <a:sym typeface="Times New Roman"/>
              </a:rPr>
              <a:t> Students will learn about manufacturing defect detection algorithms, machine learning techniques, and microelectronics fabrication.</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49" name="Google Shape;249;p39"/>
          <p:cNvGrpSpPr/>
          <p:nvPr/>
        </p:nvGrpSpPr>
        <p:grpSpPr>
          <a:xfrm>
            <a:off x="0" y="972167"/>
            <a:ext cx="9144000" cy="45568"/>
            <a:chOff x="0" y="972167"/>
            <a:chExt cx="9144000" cy="45568"/>
          </a:xfrm>
        </p:grpSpPr>
        <p:cxnSp>
          <p:nvCxnSpPr>
            <p:cNvPr id="250" name="Google Shape;250;p39"/>
            <p:cNvCxnSpPr/>
            <p:nvPr/>
          </p:nvCxnSpPr>
          <p:spPr>
            <a:xfrm>
              <a:off x="0" y="972167"/>
              <a:ext cx="9144000" cy="0"/>
            </a:xfrm>
            <a:prstGeom prst="straightConnector1">
              <a:avLst/>
            </a:prstGeom>
            <a:noFill/>
            <a:ln cap="flat" cmpd="sng" w="28575">
              <a:solidFill>
                <a:srgbClr val="953734"/>
              </a:solidFill>
              <a:prstDash val="solid"/>
              <a:round/>
              <a:headEnd len="sm" w="sm" type="none"/>
              <a:tailEnd len="sm" w="sm" type="none"/>
            </a:ln>
          </p:spPr>
        </p:cxnSp>
        <p:cxnSp>
          <p:nvCxnSpPr>
            <p:cNvPr id="251" name="Google Shape;251;p39"/>
            <p:cNvCxnSpPr/>
            <p:nvPr/>
          </p:nvCxnSpPr>
          <p:spPr>
            <a:xfrm>
              <a:off x="0" y="1017735"/>
              <a:ext cx="9144000" cy="0"/>
            </a:xfrm>
            <a:prstGeom prst="straightConnector1">
              <a:avLst/>
            </a:prstGeom>
            <a:noFill/>
            <a:ln cap="flat" cmpd="sng" w="12700">
              <a:solidFill>
                <a:srgbClr val="953734"/>
              </a:solidFill>
              <a:prstDash val="solid"/>
              <a:round/>
              <a:headEnd len="sm" w="sm" type="none"/>
              <a:tailEnd len="sm" w="sm" type="none"/>
            </a:ln>
          </p:spPr>
        </p:cxnSp>
      </p:grpSp>
      <p:sp>
        <p:nvSpPr>
          <p:cNvPr id="252" name="Google Shape;252;p39"/>
          <p:cNvSpPr txBox="1"/>
          <p:nvPr/>
        </p:nvSpPr>
        <p:spPr>
          <a:xfrm>
            <a:off x="221150" y="191350"/>
            <a:ext cx="872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Times New Roman"/>
                <a:ea typeface="Times New Roman"/>
                <a:cs typeface="Times New Roman"/>
                <a:sym typeface="Times New Roman"/>
              </a:rPr>
              <a:t>AI/ML assisted fault detection in foundry processed devices</a:t>
            </a:r>
            <a:r>
              <a:rPr lang="en" sz="2400">
                <a:latin typeface="Times New Roman"/>
                <a:ea typeface="Times New Roman"/>
                <a:cs typeface="Times New Roman"/>
                <a:sym typeface="Times New Roman"/>
              </a:rPr>
              <a:t>        </a:t>
            </a:r>
            <a:r>
              <a:rPr lang="en" sz="2000">
                <a:latin typeface="Times New Roman"/>
                <a:ea typeface="Times New Roman"/>
                <a:cs typeface="Times New Roman"/>
                <a:sym typeface="Times New Roman"/>
              </a:rPr>
              <a:t>Prof. Andrew Rittenbach and Prof. JP Walters</a:t>
            </a:r>
            <a:endParaRPr sz="2000">
              <a:latin typeface="Times New Roman"/>
              <a:ea typeface="Times New Roman"/>
              <a:cs typeface="Times New Roman"/>
              <a:sym typeface="Times New Roman"/>
            </a:endParaRPr>
          </a:p>
        </p:txBody>
      </p:sp>
      <p:sp>
        <p:nvSpPr>
          <p:cNvPr id="253" name="Google Shape;253;p39"/>
          <p:cNvSpPr txBox="1"/>
          <p:nvPr/>
        </p:nvSpPr>
        <p:spPr>
          <a:xfrm>
            <a:off x="409375" y="4730400"/>
            <a:ext cx="84228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Times New Roman"/>
                <a:ea typeface="Times New Roman"/>
                <a:cs typeface="Times New Roman"/>
                <a:sym typeface="Times New Roman"/>
              </a:rPr>
              <a:t>USC DataFirst Fall 2023</a:t>
            </a:r>
            <a:endParaRPr>
              <a:solidFill>
                <a:srgbClr val="999999"/>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ISI Widescreen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